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1"/>
  </p:notesMasterIdLst>
  <p:handoutMasterIdLst>
    <p:handoutMasterId r:id="rId12"/>
  </p:handoutMasterIdLst>
  <p:sldIdLst>
    <p:sldId id="256" r:id="rId2"/>
    <p:sldId id="259" r:id="rId3"/>
    <p:sldId id="262" r:id="rId4"/>
    <p:sldId id="261" r:id="rId5"/>
    <p:sldId id="263" r:id="rId6"/>
    <p:sldId id="264" r:id="rId7"/>
    <p:sldId id="265" r:id="rId8"/>
    <p:sldId id="266" r:id="rId9"/>
    <p:sldId id="257" r:id="rId1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a:srgbClr val="FFFFFF"/>
    <a:srgbClr val="000000"/>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81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CC8B4F4-EB59-42A5-9ADB-9DB6BE9F5220}" type="datetimeFigureOut">
              <a:rPr lang="zh-TW" altLang="en-US" smtClean="0"/>
              <a:t>2014/12/31</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80DC0D2-19A7-4E2C-AE3B-D3E706C5DD47}" type="slidenum">
              <a:rPr lang="zh-TW" altLang="en-US" smtClean="0"/>
              <a:t>‹#›</a:t>
            </a:fld>
            <a:endParaRPr lang="zh-TW" altLang="en-US"/>
          </a:p>
        </p:txBody>
      </p:sp>
    </p:spTree>
    <p:extLst>
      <p:ext uri="{BB962C8B-B14F-4D97-AF65-F5344CB8AC3E}">
        <p14:creationId xmlns:p14="http://schemas.microsoft.com/office/powerpoint/2010/main" val="25331611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50A0BC-3728-4388-A3BA-9F652FB967C3}" type="datetimeFigureOut">
              <a:rPr lang="zh-TW" altLang="en-US" smtClean="0"/>
              <a:t>2014/12/31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0F1191-0C00-44A3-B4EC-9AF43642C738}" type="slidenum">
              <a:rPr lang="zh-TW" altLang="en-US" smtClean="0"/>
              <a:t>‹#›</a:t>
            </a:fld>
            <a:endParaRPr lang="zh-TW" altLang="en-US"/>
          </a:p>
        </p:txBody>
      </p:sp>
    </p:spTree>
    <p:extLst>
      <p:ext uri="{BB962C8B-B14F-4D97-AF65-F5344CB8AC3E}">
        <p14:creationId xmlns:p14="http://schemas.microsoft.com/office/powerpoint/2010/main" val="1091520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70F1191-0C00-44A3-B4EC-9AF43642C738}" type="slidenum">
              <a:rPr lang="zh-TW" altLang="en-US" smtClean="0"/>
              <a:t>9</a:t>
            </a:fld>
            <a:endParaRPr lang="zh-TW" altLang="en-US"/>
          </a:p>
        </p:txBody>
      </p:sp>
    </p:spTree>
    <p:extLst>
      <p:ext uri="{BB962C8B-B14F-4D97-AF65-F5344CB8AC3E}">
        <p14:creationId xmlns:p14="http://schemas.microsoft.com/office/powerpoint/2010/main" val="1651458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70818754-DFB0-42EE-9DD0-1967481CD0D1}" type="datetimeFigureOut">
              <a:rPr lang="zh-TW" altLang="en-US" smtClean="0"/>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E8B4E60-C165-4296-814A-77905BF20844}" type="slidenum">
              <a:rPr lang="zh-TW" altLang="en-US" smtClean="0"/>
              <a:t>‹#›</a:t>
            </a:fld>
            <a:endParaRPr lang="zh-TW" altLang="en-US"/>
          </a:p>
        </p:txBody>
      </p:sp>
    </p:spTree>
    <p:extLst>
      <p:ext uri="{BB962C8B-B14F-4D97-AF65-F5344CB8AC3E}">
        <p14:creationId xmlns:p14="http://schemas.microsoft.com/office/powerpoint/2010/main" val="1130633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70818754-DFB0-42EE-9DD0-1967481CD0D1}" type="datetimeFigureOut">
              <a:rPr lang="zh-TW" altLang="en-US" smtClean="0"/>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E8B4E60-C165-4296-814A-77905BF20844}" type="slidenum">
              <a:rPr lang="zh-TW" altLang="en-US" smtClean="0"/>
              <a:t>‹#›</a:t>
            </a:fld>
            <a:endParaRPr lang="zh-TW" altLang="en-US"/>
          </a:p>
        </p:txBody>
      </p:sp>
    </p:spTree>
    <p:extLst>
      <p:ext uri="{BB962C8B-B14F-4D97-AF65-F5344CB8AC3E}">
        <p14:creationId xmlns:p14="http://schemas.microsoft.com/office/powerpoint/2010/main" val="2598801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70818754-DFB0-42EE-9DD0-1967481CD0D1}" type="datetimeFigureOut">
              <a:rPr lang="zh-TW" altLang="en-US" smtClean="0"/>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E8B4E60-C165-4296-814A-77905BF20844}" type="slidenum">
              <a:rPr lang="zh-TW" altLang="en-US" smtClean="0"/>
              <a:t>‹#›</a:t>
            </a:fld>
            <a:endParaRPr lang="zh-TW" altLang="en-US"/>
          </a:p>
        </p:txBody>
      </p:sp>
    </p:spTree>
    <p:extLst>
      <p:ext uri="{BB962C8B-B14F-4D97-AF65-F5344CB8AC3E}">
        <p14:creationId xmlns:p14="http://schemas.microsoft.com/office/powerpoint/2010/main" val="1212689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70818754-DFB0-42EE-9DD0-1967481CD0D1}" type="datetimeFigureOut">
              <a:rPr lang="zh-TW" altLang="en-US" smtClean="0"/>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E8B4E60-C165-4296-814A-77905BF20844}" type="slidenum">
              <a:rPr lang="zh-TW" altLang="en-US" smtClean="0"/>
              <a:t>‹#›</a:t>
            </a:fld>
            <a:endParaRPr lang="zh-TW" altLang="en-US"/>
          </a:p>
        </p:txBody>
      </p:sp>
    </p:spTree>
    <p:extLst>
      <p:ext uri="{BB962C8B-B14F-4D97-AF65-F5344CB8AC3E}">
        <p14:creationId xmlns:p14="http://schemas.microsoft.com/office/powerpoint/2010/main" val="3299340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70818754-DFB0-42EE-9DD0-1967481CD0D1}" type="datetimeFigureOut">
              <a:rPr lang="zh-TW" altLang="en-US" smtClean="0"/>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E8B4E60-C165-4296-814A-77905BF20844}" type="slidenum">
              <a:rPr lang="zh-TW" altLang="en-US" smtClean="0"/>
              <a:t>‹#›</a:t>
            </a:fld>
            <a:endParaRPr lang="zh-TW" altLang="en-US"/>
          </a:p>
        </p:txBody>
      </p:sp>
    </p:spTree>
    <p:extLst>
      <p:ext uri="{BB962C8B-B14F-4D97-AF65-F5344CB8AC3E}">
        <p14:creationId xmlns:p14="http://schemas.microsoft.com/office/powerpoint/2010/main" val="3104311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70818754-DFB0-42EE-9DD0-1967481CD0D1}" type="datetimeFigureOut">
              <a:rPr lang="zh-TW" altLang="en-US" smtClean="0"/>
              <a:t>2014/12/30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E8B4E60-C165-4296-814A-77905BF20844}" type="slidenum">
              <a:rPr lang="zh-TW" altLang="en-US" smtClean="0"/>
              <a:t>‹#›</a:t>
            </a:fld>
            <a:endParaRPr lang="zh-TW" altLang="en-US"/>
          </a:p>
        </p:txBody>
      </p:sp>
    </p:spTree>
    <p:extLst>
      <p:ext uri="{BB962C8B-B14F-4D97-AF65-F5344CB8AC3E}">
        <p14:creationId xmlns:p14="http://schemas.microsoft.com/office/powerpoint/2010/main" val="232456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70818754-DFB0-42EE-9DD0-1967481CD0D1}" type="datetimeFigureOut">
              <a:rPr lang="zh-TW" altLang="en-US" smtClean="0"/>
              <a:t>2014/12/30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BE8B4E60-C165-4296-814A-77905BF20844}" type="slidenum">
              <a:rPr lang="zh-TW" altLang="en-US" smtClean="0"/>
              <a:t>‹#›</a:t>
            </a:fld>
            <a:endParaRPr lang="zh-TW" altLang="en-US"/>
          </a:p>
        </p:txBody>
      </p:sp>
    </p:spTree>
    <p:extLst>
      <p:ext uri="{BB962C8B-B14F-4D97-AF65-F5344CB8AC3E}">
        <p14:creationId xmlns:p14="http://schemas.microsoft.com/office/powerpoint/2010/main" val="2709348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70818754-DFB0-42EE-9DD0-1967481CD0D1}" type="datetimeFigureOut">
              <a:rPr lang="zh-TW" altLang="en-US" smtClean="0"/>
              <a:t>2014/12/30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E8B4E60-C165-4296-814A-77905BF20844}" type="slidenum">
              <a:rPr lang="zh-TW" altLang="en-US" smtClean="0"/>
              <a:t>‹#›</a:t>
            </a:fld>
            <a:endParaRPr lang="zh-TW" altLang="en-US"/>
          </a:p>
        </p:txBody>
      </p:sp>
    </p:spTree>
    <p:extLst>
      <p:ext uri="{BB962C8B-B14F-4D97-AF65-F5344CB8AC3E}">
        <p14:creationId xmlns:p14="http://schemas.microsoft.com/office/powerpoint/2010/main" val="918413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0818754-DFB0-42EE-9DD0-1967481CD0D1}" type="datetimeFigureOut">
              <a:rPr lang="zh-TW" altLang="en-US" smtClean="0"/>
              <a:t>2014/12/30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E8B4E60-C165-4296-814A-77905BF20844}" type="slidenum">
              <a:rPr lang="zh-TW" altLang="en-US" smtClean="0"/>
              <a:t>‹#›</a:t>
            </a:fld>
            <a:endParaRPr lang="zh-TW" altLang="en-US"/>
          </a:p>
        </p:txBody>
      </p:sp>
    </p:spTree>
    <p:extLst>
      <p:ext uri="{BB962C8B-B14F-4D97-AF65-F5344CB8AC3E}">
        <p14:creationId xmlns:p14="http://schemas.microsoft.com/office/powerpoint/2010/main" val="1469378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70818754-DFB0-42EE-9DD0-1967481CD0D1}" type="datetimeFigureOut">
              <a:rPr lang="zh-TW" altLang="en-US" smtClean="0"/>
              <a:t>2014/12/30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E8B4E60-C165-4296-814A-77905BF20844}" type="slidenum">
              <a:rPr lang="zh-TW" altLang="en-US" smtClean="0"/>
              <a:t>‹#›</a:t>
            </a:fld>
            <a:endParaRPr lang="zh-TW" altLang="en-US"/>
          </a:p>
        </p:txBody>
      </p:sp>
    </p:spTree>
    <p:extLst>
      <p:ext uri="{BB962C8B-B14F-4D97-AF65-F5344CB8AC3E}">
        <p14:creationId xmlns:p14="http://schemas.microsoft.com/office/powerpoint/2010/main" val="2146973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70818754-DFB0-42EE-9DD0-1967481CD0D1}" type="datetimeFigureOut">
              <a:rPr lang="zh-TW" altLang="en-US" smtClean="0"/>
              <a:t>2014/12/30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E8B4E60-C165-4296-814A-77905BF20844}" type="slidenum">
              <a:rPr lang="zh-TW" altLang="en-US" smtClean="0"/>
              <a:t>‹#›</a:t>
            </a:fld>
            <a:endParaRPr lang="zh-TW" altLang="en-US"/>
          </a:p>
        </p:txBody>
      </p:sp>
    </p:spTree>
    <p:extLst>
      <p:ext uri="{BB962C8B-B14F-4D97-AF65-F5344CB8AC3E}">
        <p14:creationId xmlns:p14="http://schemas.microsoft.com/office/powerpoint/2010/main" val="1660632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818754-DFB0-42EE-9DD0-1967481CD0D1}" type="datetimeFigureOut">
              <a:rPr lang="zh-TW" altLang="en-US" smtClean="0"/>
              <a:t>2014/12/30</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8B4E60-C165-4296-814A-77905BF20844}" type="slidenum">
              <a:rPr lang="zh-TW" altLang="en-US" smtClean="0"/>
              <a:t>‹#›</a:t>
            </a:fld>
            <a:endParaRPr lang="zh-TW" altLang="en-US"/>
          </a:p>
        </p:txBody>
      </p:sp>
    </p:spTree>
    <p:extLst>
      <p:ext uri="{BB962C8B-B14F-4D97-AF65-F5344CB8AC3E}">
        <p14:creationId xmlns:p14="http://schemas.microsoft.com/office/powerpoint/2010/main" val="345624149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 Id="rId9" Type="http://schemas.microsoft.com/office/2007/relationships/hdphoto" Target="../media/hdphoto5.wdp"/></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9.png"/><Relationship Id="rId5" Type="http://schemas.microsoft.com/office/2007/relationships/hdphoto" Target="../media/hdphoto6.wdp"/><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9.wdp"/><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11.png"/><Relationship Id="rId5" Type="http://schemas.microsoft.com/office/2007/relationships/hdphoto" Target="../media/hdphoto8.wdp"/><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gif"/></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0.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373163" y="5881050"/>
            <a:ext cx="2770837" cy="976950"/>
          </a:xfrm>
          <a:prstGeom prst="rect">
            <a:avLst/>
          </a:prstGeom>
        </p:spPr>
      </p:pic>
      <p:grpSp>
        <p:nvGrpSpPr>
          <p:cNvPr id="32" name="群組 31"/>
          <p:cNvGrpSpPr/>
          <p:nvPr/>
        </p:nvGrpSpPr>
        <p:grpSpPr>
          <a:xfrm>
            <a:off x="4464" y="548680"/>
            <a:ext cx="9139536" cy="6309320"/>
            <a:chOff x="4464" y="548680"/>
            <a:chExt cx="9139536" cy="6309320"/>
          </a:xfrm>
        </p:grpSpPr>
        <p:sp>
          <p:nvSpPr>
            <p:cNvPr id="33" name="圓角矩形 32"/>
            <p:cNvSpPr/>
            <p:nvPr/>
          </p:nvSpPr>
          <p:spPr>
            <a:xfrm>
              <a:off x="4464" y="548680"/>
              <a:ext cx="7856160" cy="3564928"/>
            </a:xfrm>
            <a:prstGeom prst="roundRect">
              <a:avLst>
                <a:gd name="adj" fmla="val 10000"/>
              </a:avLst>
            </a:prstGeom>
            <a:blipFill>
              <a:blip r:embed="rId3">
                <a:extLst>
                  <a:ext uri="{28A0092B-C50C-407E-A947-70E740481C1C}">
                    <a14:useLocalDpi xmlns:a14="http://schemas.microsoft.com/office/drawing/2010/main" val="0"/>
                  </a:ext>
                </a:extLst>
              </a:blip>
              <a:srcRect/>
              <a:stretch>
                <a:fillRect t="-19000" b="-19000"/>
              </a:stretch>
            </a:blipFill>
          </p:spPr>
          <p:style>
            <a:lnRef idx="2">
              <a:schemeClr val="dk1">
                <a:shade val="80000"/>
                <a:hueOff val="0"/>
                <a:satOff val="0"/>
                <a:lumOff val="0"/>
                <a:alphaOff val="0"/>
              </a:schemeClr>
            </a:lnRef>
            <a:fillRef idx="1">
              <a:scrgbClr r="0" g="0" b="0"/>
            </a:fillRef>
            <a:effectRef idx="0">
              <a:schemeClr val="dk1">
                <a:tint val="40000"/>
                <a:hueOff val="0"/>
                <a:satOff val="0"/>
                <a:lumOff val="0"/>
                <a:alphaOff val="0"/>
              </a:schemeClr>
            </a:effectRef>
            <a:fontRef idx="minor">
              <a:schemeClr val="lt1">
                <a:hueOff val="0"/>
                <a:satOff val="0"/>
                <a:lumOff val="0"/>
                <a:alphaOff val="0"/>
              </a:schemeClr>
            </a:fontRef>
          </p:style>
        </p:sp>
        <p:sp>
          <p:nvSpPr>
            <p:cNvPr id="34" name="手繪多邊形 33"/>
            <p:cNvSpPr/>
            <p:nvPr/>
          </p:nvSpPr>
          <p:spPr>
            <a:xfrm>
              <a:off x="1283374" y="2744390"/>
              <a:ext cx="7860626" cy="4113610"/>
            </a:xfrm>
            <a:custGeom>
              <a:avLst/>
              <a:gdLst>
                <a:gd name="connsiteX0" fmla="*/ 0 w 7856160"/>
                <a:gd name="connsiteY0" fmla="*/ 342305 h 3423046"/>
                <a:gd name="connsiteX1" fmla="*/ 342305 w 7856160"/>
                <a:gd name="connsiteY1" fmla="*/ 0 h 3423046"/>
                <a:gd name="connsiteX2" fmla="*/ 7513855 w 7856160"/>
                <a:gd name="connsiteY2" fmla="*/ 0 h 3423046"/>
                <a:gd name="connsiteX3" fmla="*/ 7856160 w 7856160"/>
                <a:gd name="connsiteY3" fmla="*/ 342305 h 3423046"/>
                <a:gd name="connsiteX4" fmla="*/ 7856160 w 7856160"/>
                <a:gd name="connsiteY4" fmla="*/ 3080741 h 3423046"/>
                <a:gd name="connsiteX5" fmla="*/ 7513855 w 7856160"/>
                <a:gd name="connsiteY5" fmla="*/ 3423046 h 3423046"/>
                <a:gd name="connsiteX6" fmla="*/ 342305 w 7856160"/>
                <a:gd name="connsiteY6" fmla="*/ 3423046 h 3423046"/>
                <a:gd name="connsiteX7" fmla="*/ 0 w 7856160"/>
                <a:gd name="connsiteY7" fmla="*/ 3080741 h 3423046"/>
                <a:gd name="connsiteX8" fmla="*/ 0 w 7856160"/>
                <a:gd name="connsiteY8" fmla="*/ 342305 h 3423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56160" h="3423046">
                  <a:moveTo>
                    <a:pt x="0" y="342305"/>
                  </a:moveTo>
                  <a:cubicBezTo>
                    <a:pt x="0" y="153255"/>
                    <a:pt x="153255" y="0"/>
                    <a:pt x="342305" y="0"/>
                  </a:cubicBezTo>
                  <a:lnTo>
                    <a:pt x="7513855" y="0"/>
                  </a:lnTo>
                  <a:cubicBezTo>
                    <a:pt x="7702905" y="0"/>
                    <a:pt x="7856160" y="153255"/>
                    <a:pt x="7856160" y="342305"/>
                  </a:cubicBezTo>
                  <a:lnTo>
                    <a:pt x="7856160" y="3080741"/>
                  </a:lnTo>
                  <a:cubicBezTo>
                    <a:pt x="7856160" y="3269791"/>
                    <a:pt x="7702905" y="3423046"/>
                    <a:pt x="7513855" y="3423046"/>
                  </a:cubicBezTo>
                  <a:lnTo>
                    <a:pt x="342305" y="3423046"/>
                  </a:lnTo>
                  <a:cubicBezTo>
                    <a:pt x="153255" y="3423046"/>
                    <a:pt x="0" y="3269791"/>
                    <a:pt x="0" y="3080741"/>
                  </a:cubicBezTo>
                  <a:lnTo>
                    <a:pt x="0" y="342305"/>
                  </a:lnTo>
                  <a:close/>
                </a:path>
              </a:pathLst>
            </a:custGeom>
            <a:solidFill>
              <a:srgbClr val="F8F8F8">
                <a:alpha val="34118"/>
              </a:srgbClr>
            </a:solidFill>
            <a:ln>
              <a:solidFill>
                <a:srgbClr val="000000">
                  <a:alpha val="47059"/>
                </a:srgb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47908" tIns="347908" rIns="347908" bIns="347908" numCol="1" spcCol="1270" anchor="ctr" anchorCtr="0">
              <a:noAutofit/>
            </a:bodyPr>
            <a:lstStyle/>
            <a:p>
              <a:pPr lvl="0" algn="ctr" defTabSz="2889250">
                <a:lnSpc>
                  <a:spcPct val="90000"/>
                </a:lnSpc>
                <a:spcBef>
                  <a:spcPct val="0"/>
                </a:spcBef>
                <a:spcAft>
                  <a:spcPct val="35000"/>
                </a:spcAft>
              </a:pPr>
              <a:endParaRPr lang="zh-TW" altLang="en-US" sz="6500" kern="1200"/>
            </a:p>
          </p:txBody>
        </p:sp>
      </p:grpSp>
      <p:sp>
        <p:nvSpPr>
          <p:cNvPr id="9" name="標題 8"/>
          <p:cNvSpPr>
            <a:spLocks noGrp="1"/>
          </p:cNvSpPr>
          <p:nvPr>
            <p:ph type="title"/>
          </p:nvPr>
        </p:nvSpPr>
        <p:spPr>
          <a:xfrm>
            <a:off x="3347864" y="4293096"/>
            <a:ext cx="3384376" cy="2492896"/>
          </a:xfrm>
        </p:spPr>
        <p:txBody>
          <a:bodyPr>
            <a:noAutofit/>
          </a:bodyPr>
          <a:lstStyle/>
          <a:p>
            <a:r>
              <a:rPr lang="zh-TW" altLang="en-US" sz="2400" b="0" dirty="0" smtClean="0"/>
              <a:t>班級</a:t>
            </a:r>
            <a:r>
              <a:rPr lang="en-US" altLang="zh-TW" sz="2400" b="0" dirty="0" smtClean="0"/>
              <a:t>:</a:t>
            </a:r>
            <a:r>
              <a:rPr lang="zh-TW" altLang="en-US" sz="2400" b="0" dirty="0" smtClean="0"/>
              <a:t> 化工四乙</a:t>
            </a:r>
            <a:r>
              <a:rPr lang="en-US" altLang="zh-TW" sz="2400" b="0" dirty="0" smtClean="0"/>
              <a:t/>
            </a:r>
            <a:br>
              <a:rPr lang="en-US" altLang="zh-TW" sz="2400" b="0" dirty="0" smtClean="0"/>
            </a:br>
            <a:r>
              <a:rPr lang="zh-TW" altLang="en-US" sz="2400" b="0" dirty="0"/>
              <a:t>組</a:t>
            </a:r>
            <a:r>
              <a:rPr lang="zh-TW" altLang="en-US" sz="2400" b="0" dirty="0" smtClean="0"/>
              <a:t>別</a:t>
            </a:r>
            <a:r>
              <a:rPr lang="en-US" altLang="zh-TW" sz="2400" b="0" dirty="0" smtClean="0"/>
              <a:t>:</a:t>
            </a:r>
            <a:r>
              <a:rPr lang="zh-TW" altLang="en-US" sz="2400" b="0" dirty="0" smtClean="0"/>
              <a:t> 第八組</a:t>
            </a:r>
            <a:r>
              <a:rPr lang="en-US" altLang="zh-TW" sz="2400" b="0" dirty="0" smtClean="0"/>
              <a:t/>
            </a:r>
            <a:br>
              <a:rPr lang="en-US" altLang="zh-TW" sz="2400" b="0" dirty="0" smtClean="0"/>
            </a:br>
            <a:r>
              <a:rPr lang="zh-TW" altLang="en-US" sz="2400" b="0" dirty="0" smtClean="0"/>
              <a:t>組員</a:t>
            </a:r>
            <a:r>
              <a:rPr lang="en-US" altLang="zh-TW" sz="2400" b="0" dirty="0" smtClean="0"/>
              <a:t>:</a:t>
            </a:r>
            <a:r>
              <a:rPr lang="zh-TW" altLang="en-US" sz="2400" b="0" dirty="0" smtClean="0"/>
              <a:t> 蔡中剛</a:t>
            </a:r>
            <a:r>
              <a:rPr lang="en-US" altLang="zh-TW" sz="2400" b="0" dirty="0" smtClean="0"/>
              <a:t/>
            </a:r>
            <a:br>
              <a:rPr lang="en-US" altLang="zh-TW" sz="2400" b="0" dirty="0" smtClean="0"/>
            </a:br>
            <a:r>
              <a:rPr lang="zh-TW" altLang="en-US" sz="2400" b="0" dirty="0"/>
              <a:t> </a:t>
            </a:r>
            <a:r>
              <a:rPr lang="zh-TW" altLang="en-US" sz="2400" b="0" dirty="0" smtClean="0"/>
              <a:t>          黃婕怡</a:t>
            </a:r>
            <a:r>
              <a:rPr lang="en-US" altLang="zh-TW" sz="2400" b="0" dirty="0" smtClean="0"/>
              <a:t/>
            </a:r>
            <a:br>
              <a:rPr lang="en-US" altLang="zh-TW" sz="2400" b="0" dirty="0" smtClean="0"/>
            </a:br>
            <a:r>
              <a:rPr lang="zh-TW" altLang="en-US" sz="2400" b="0" dirty="0"/>
              <a:t> </a:t>
            </a:r>
            <a:r>
              <a:rPr lang="zh-TW" altLang="en-US" sz="2400" b="0" dirty="0" smtClean="0"/>
              <a:t>          呂佳旻</a:t>
            </a:r>
            <a:r>
              <a:rPr lang="en-US" altLang="zh-TW" sz="2400" b="0" dirty="0" smtClean="0"/>
              <a:t/>
            </a:r>
            <a:br>
              <a:rPr lang="en-US" altLang="zh-TW" sz="2400" b="0" dirty="0" smtClean="0"/>
            </a:br>
            <a:r>
              <a:rPr lang="zh-TW" altLang="en-US" sz="2400" b="0" dirty="0"/>
              <a:t>指導</a:t>
            </a:r>
            <a:r>
              <a:rPr lang="zh-TW" altLang="en-US" sz="2400" b="0" dirty="0" smtClean="0"/>
              <a:t>老師</a:t>
            </a:r>
            <a:r>
              <a:rPr lang="en-US" altLang="zh-TW" sz="2400" b="0" dirty="0" smtClean="0"/>
              <a:t>:</a:t>
            </a:r>
            <a:r>
              <a:rPr lang="zh-TW" altLang="en-US" sz="2400" b="0" dirty="0" smtClean="0"/>
              <a:t> 吳豐智 老師 </a:t>
            </a:r>
            <a:endParaRPr lang="zh-TW" altLang="en-US" sz="2400" b="0" dirty="0"/>
          </a:p>
        </p:txBody>
      </p:sp>
      <p:sp>
        <p:nvSpPr>
          <p:cNvPr id="22" name="文字版面配置區 21"/>
          <p:cNvSpPr>
            <a:spLocks noGrp="1"/>
          </p:cNvSpPr>
          <p:nvPr>
            <p:ph type="body" idx="1"/>
          </p:nvPr>
        </p:nvSpPr>
        <p:spPr/>
        <p:txBody>
          <a:bodyPr anchor="ctr"/>
          <a:lstStyle/>
          <a:p>
            <a:pPr algn="ctr"/>
            <a:r>
              <a:rPr lang="zh-TW" alt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rPr>
              <a:t>校外參訪</a:t>
            </a:r>
            <a:r>
              <a:rPr lang="en-US" altLang="zh-TW" sz="3600" dirty="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altLang="zh-TW" sz="3600" dirty="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zh-TW" alt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rPr>
              <a:t>晉倫科技股份有限公司</a:t>
            </a:r>
          </a:p>
          <a:p>
            <a:endParaRPr lang="zh-TW" alt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9605955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lum/>
            <a:extLst>
              <a:ext uri="{BEBA8EAE-BF5A-486C-A8C5-ECC9F3942E4B}">
                <a14:imgProps xmlns:a14="http://schemas.microsoft.com/office/drawing/2010/main">
                  <a14:imgLayer r:embed="rId3">
                    <a14:imgEffect>
                      <a14:colorTemperature colorTemp="9500"/>
                    </a14:imgEffect>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標題 16"/>
          <p:cNvSpPr>
            <a:spLocks noGrp="1"/>
          </p:cNvSpPr>
          <p:nvPr>
            <p:ph type="ctrTitle"/>
          </p:nvPr>
        </p:nvSpPr>
        <p:spPr>
          <a:xfrm>
            <a:off x="0" y="0"/>
            <a:ext cx="9144000" cy="1484784"/>
          </a:xfrm>
          <a:noFill/>
          <a:ln>
            <a:noFill/>
          </a:ln>
        </p:spPr>
        <p:style>
          <a:lnRef idx="2">
            <a:schemeClr val="dk1"/>
          </a:lnRef>
          <a:fillRef idx="1">
            <a:schemeClr val="lt1"/>
          </a:fillRef>
          <a:effectRef idx="0">
            <a:schemeClr val="dk1"/>
          </a:effectRef>
          <a:fontRef idx="minor">
            <a:schemeClr val="dk1"/>
          </a:fontRef>
        </p:style>
        <p:txBody>
          <a:bodyPr>
            <a:normAutofit/>
          </a:bodyPr>
          <a:lstStyle/>
          <a:p>
            <a:r>
              <a:rPr lang="zh-TW" altLang="en-US" sz="3200" dirty="0" smtClean="0"/>
              <a:t>關於晉倫</a:t>
            </a:r>
            <a:endParaRPr lang="zh-TW" altLang="en-US" sz="3200" dirty="0"/>
          </a:p>
        </p:txBody>
      </p:sp>
      <p:sp>
        <p:nvSpPr>
          <p:cNvPr id="18" name="副標題 17"/>
          <p:cNvSpPr>
            <a:spLocks noGrp="1"/>
          </p:cNvSpPr>
          <p:nvPr>
            <p:ph type="subTitle" idx="1"/>
          </p:nvPr>
        </p:nvSpPr>
        <p:spPr>
          <a:xfrm>
            <a:off x="1187624" y="1268760"/>
            <a:ext cx="6616824" cy="4344888"/>
          </a:xfrm>
          <a:gradFill flip="none" rotWithShape="0">
            <a:gsLst>
              <a:gs pos="39000">
                <a:schemeClr val="tx2">
                  <a:lumMod val="0"/>
                  <a:lumOff val="100000"/>
                  <a:alpha val="89000"/>
                </a:schemeClr>
              </a:gs>
              <a:gs pos="89000">
                <a:schemeClr val="accent1">
                  <a:lumMod val="52000"/>
                  <a:lumOff val="48000"/>
                  <a:alpha val="25000"/>
                </a:schemeClr>
              </a:gs>
            </a:gsLst>
            <a:lin ang="5400000" scaled="0"/>
            <a:tileRect/>
          </a:gradFill>
          <a:ln>
            <a:noFill/>
          </a:ln>
        </p:spPr>
        <p:style>
          <a:lnRef idx="2">
            <a:schemeClr val="dk1"/>
          </a:lnRef>
          <a:fillRef idx="1">
            <a:schemeClr val="lt1"/>
          </a:fillRef>
          <a:effectRef idx="0">
            <a:schemeClr val="dk1"/>
          </a:effectRef>
          <a:fontRef idx="minor">
            <a:schemeClr val="dk1"/>
          </a:fontRef>
        </p:style>
        <p:txBody>
          <a:bodyPr>
            <a:normAutofit/>
          </a:bodyPr>
          <a:lstStyle/>
          <a:p>
            <a:pPr marL="342900" indent="-342900" algn="l">
              <a:buFont typeface="Arial" panose="020B0604020202020204" pitchFamily="34" charset="0"/>
              <a:buChar char="•"/>
            </a:pPr>
            <a:r>
              <a:rPr lang="zh-TW" altLang="en-US" sz="2800" dirty="0" smtClean="0">
                <a:solidFill>
                  <a:schemeClr val="tx1"/>
                </a:solidFill>
              </a:rPr>
              <a:t>晉倫科技股份有限公司</a:t>
            </a:r>
            <a:r>
              <a:rPr lang="en-US" altLang="zh-TW" sz="2800" dirty="0" smtClean="0">
                <a:solidFill>
                  <a:schemeClr val="tx1"/>
                </a:solidFill>
              </a:rPr>
              <a:t>(6151)</a:t>
            </a:r>
            <a:r>
              <a:rPr lang="zh-TW" altLang="en-US" sz="2800" dirty="0" smtClean="0">
                <a:solidFill>
                  <a:schemeClr val="tx1"/>
                </a:solidFill>
              </a:rPr>
              <a:t>成立於</a:t>
            </a:r>
            <a:r>
              <a:rPr lang="en-US" altLang="zh-TW" sz="2800" dirty="0" smtClean="0">
                <a:solidFill>
                  <a:schemeClr val="tx1"/>
                </a:solidFill>
              </a:rPr>
              <a:t>1982</a:t>
            </a:r>
            <a:r>
              <a:rPr lang="zh-TW" altLang="en-US" sz="2800" dirty="0" smtClean="0">
                <a:solidFill>
                  <a:schemeClr val="tx1"/>
                </a:solidFill>
              </a:rPr>
              <a:t>年</a:t>
            </a:r>
            <a:r>
              <a:rPr lang="en-US" altLang="zh-TW" sz="2800" dirty="0" smtClean="0">
                <a:solidFill>
                  <a:schemeClr val="tx1"/>
                </a:solidFill>
              </a:rPr>
              <a:t>7</a:t>
            </a:r>
            <a:r>
              <a:rPr lang="zh-TW" altLang="en-US" sz="2800" dirty="0" smtClean="0">
                <a:solidFill>
                  <a:schemeClr val="tx1"/>
                </a:solidFill>
              </a:rPr>
              <a:t>月，是一家工程塑膠製造專業廠商，也是複合材料二次加工廠商。以全方位的服務，以協助並帶動國內包括資訊、電子、光電、通訊、家電、汽車等產業的發展與進步。</a:t>
            </a:r>
          </a:p>
          <a:p>
            <a:pPr algn="l"/>
            <a:endParaRPr lang="zh-TW" altLang="en-US" dirty="0" smtClean="0"/>
          </a:p>
        </p:txBody>
      </p:sp>
      <p:pic>
        <p:nvPicPr>
          <p:cNvPr id="12" name="內容版面配置區 11"/>
          <p:cNvPicPr>
            <a:picLocks noGrp="1" noChangeAspect="1"/>
          </p:cNvPicPr>
          <p:nvPr>
            <p:ph idx="4294967295"/>
          </p:nvPr>
        </p:nvPicPr>
        <p:blipFill>
          <a:blip r:embed="rId4">
            <a:extLst>
              <a:ext uri="{BEBA8EAE-BF5A-486C-A8C5-ECC9F3942E4B}">
                <a14:imgProps xmlns:a14="http://schemas.microsoft.com/office/drawing/2010/main">
                  <a14:imgLayer r:embed="rId5">
                    <a14:imgEffect>
                      <a14:backgroundRemoval t="9718" b="95925" l="0" r="96552">
                        <a14:backgroundMark x1="48768" y1="22257" x2="48768" y2="22257"/>
                        <a14:backgroundMark x1="66995" y1="13166" x2="66995" y2="13166"/>
                      </a14:backgroundRemoval>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a:xfrm>
            <a:off x="3987800" y="2997200"/>
            <a:ext cx="5156200" cy="40513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3072810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lum/>
            <a:extLst>
              <a:ext uri="{BEBA8EAE-BF5A-486C-A8C5-ECC9F3942E4B}">
                <a14:imgProps xmlns:a14="http://schemas.microsoft.com/office/drawing/2010/main">
                  <a14:imgLayer r:embed="rId3">
                    <a14:imgEffect>
                      <a14:colorTemperature colorTemp="9500"/>
                    </a14:imgEffect>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標題 16"/>
          <p:cNvSpPr>
            <a:spLocks noGrp="1"/>
          </p:cNvSpPr>
          <p:nvPr>
            <p:ph type="ctrTitle"/>
          </p:nvPr>
        </p:nvSpPr>
        <p:spPr>
          <a:xfrm>
            <a:off x="0" y="0"/>
            <a:ext cx="9144000" cy="1484784"/>
          </a:xfrm>
          <a:noFill/>
          <a:ln>
            <a:noFill/>
          </a:ln>
        </p:spPr>
        <p:style>
          <a:lnRef idx="2">
            <a:schemeClr val="dk1"/>
          </a:lnRef>
          <a:fillRef idx="1">
            <a:schemeClr val="lt1"/>
          </a:fillRef>
          <a:effectRef idx="0">
            <a:schemeClr val="dk1"/>
          </a:effectRef>
          <a:fontRef idx="minor">
            <a:schemeClr val="dk1"/>
          </a:fontRef>
        </p:style>
        <p:txBody>
          <a:bodyPr>
            <a:normAutofit/>
          </a:bodyPr>
          <a:lstStyle/>
          <a:p>
            <a:r>
              <a:rPr lang="zh-TW" altLang="en-US" sz="3200" dirty="0" smtClean="0"/>
              <a:t>關於晉倫</a:t>
            </a:r>
            <a:endParaRPr lang="zh-TW" altLang="en-US" sz="3200" dirty="0"/>
          </a:p>
        </p:txBody>
      </p:sp>
      <p:sp>
        <p:nvSpPr>
          <p:cNvPr id="18" name="副標題 17"/>
          <p:cNvSpPr>
            <a:spLocks noGrp="1"/>
          </p:cNvSpPr>
          <p:nvPr>
            <p:ph type="subTitle" idx="1"/>
          </p:nvPr>
        </p:nvSpPr>
        <p:spPr>
          <a:xfrm>
            <a:off x="1187624" y="1268760"/>
            <a:ext cx="6616824" cy="4344888"/>
          </a:xfrm>
          <a:gradFill flip="none" rotWithShape="0">
            <a:gsLst>
              <a:gs pos="39000">
                <a:schemeClr val="tx2">
                  <a:lumMod val="0"/>
                  <a:lumOff val="100000"/>
                  <a:alpha val="89000"/>
                </a:schemeClr>
              </a:gs>
              <a:gs pos="89000">
                <a:schemeClr val="accent1">
                  <a:lumMod val="52000"/>
                  <a:lumOff val="48000"/>
                  <a:alpha val="25000"/>
                </a:schemeClr>
              </a:gs>
            </a:gsLst>
            <a:lin ang="5400000" scaled="0"/>
            <a:tileRect/>
          </a:gradFill>
          <a:ln>
            <a:noFill/>
          </a:ln>
        </p:spPr>
        <p:style>
          <a:lnRef idx="2">
            <a:schemeClr val="dk1"/>
          </a:lnRef>
          <a:fillRef idx="1">
            <a:schemeClr val="lt1"/>
          </a:fillRef>
          <a:effectRef idx="0">
            <a:schemeClr val="dk1"/>
          </a:effectRef>
          <a:fontRef idx="minor">
            <a:schemeClr val="dk1"/>
          </a:fontRef>
        </p:style>
        <p:txBody>
          <a:bodyPr>
            <a:normAutofit/>
          </a:bodyPr>
          <a:lstStyle/>
          <a:p>
            <a:pPr algn="l"/>
            <a:r>
              <a:rPr lang="zh-TW" altLang="en-US" sz="2800" dirty="0">
                <a:solidFill>
                  <a:schemeClr val="tx2">
                    <a:lumMod val="60000"/>
                    <a:lumOff val="40000"/>
                  </a:schemeClr>
                </a:solidFill>
              </a:rPr>
              <a:t>輕、薄</a:t>
            </a:r>
            <a:r>
              <a:rPr lang="zh-TW" altLang="en-US" sz="2800" dirty="0" smtClean="0">
                <a:solidFill>
                  <a:schemeClr val="tx2">
                    <a:lumMod val="60000"/>
                    <a:lumOff val="40000"/>
                  </a:schemeClr>
                </a:solidFill>
              </a:rPr>
              <a:t>、小、高效能</a:t>
            </a:r>
            <a:endParaRPr lang="en-US" altLang="zh-TW" sz="2800" dirty="0">
              <a:solidFill>
                <a:schemeClr val="tx2">
                  <a:lumMod val="60000"/>
                  <a:lumOff val="40000"/>
                </a:schemeClr>
              </a:solidFill>
            </a:endParaRPr>
          </a:p>
          <a:p>
            <a:pPr algn="l"/>
            <a:r>
              <a:rPr lang="zh-TW" altLang="en-US" sz="2800" dirty="0">
                <a:solidFill>
                  <a:schemeClr val="tx1"/>
                </a:solidFill>
              </a:rPr>
              <a:t>順應市場趨勢，晉倫科技產品發展出更為多元化的面向，並且朝向短小、耐高溫、高強度的開發方向，透過突破性的研發思維，持續領導工程塑膠</a:t>
            </a:r>
            <a:r>
              <a:rPr lang="zh-TW" altLang="en-US" sz="2800" dirty="0" smtClean="0">
                <a:solidFill>
                  <a:schemeClr val="tx1"/>
                </a:solidFill>
              </a:rPr>
              <a:t>業界的</a:t>
            </a:r>
            <a:r>
              <a:rPr lang="zh-TW" altLang="en-US" sz="2800" dirty="0">
                <a:solidFill>
                  <a:schemeClr val="tx1"/>
                </a:solidFill>
              </a:rPr>
              <a:t>成長。</a:t>
            </a:r>
          </a:p>
        </p:txBody>
      </p:sp>
      <p:pic>
        <p:nvPicPr>
          <p:cNvPr id="12" name="內容版面配置區 11"/>
          <p:cNvPicPr>
            <a:picLocks noGrp="1" noChangeAspect="1"/>
          </p:cNvPicPr>
          <p:nvPr>
            <p:ph idx="4294967295"/>
          </p:nvPr>
        </p:nvPicPr>
        <p:blipFill>
          <a:blip r:embed="rId4">
            <a:extLst>
              <a:ext uri="{BEBA8EAE-BF5A-486C-A8C5-ECC9F3942E4B}">
                <a14:imgProps xmlns:a14="http://schemas.microsoft.com/office/drawing/2010/main">
                  <a14:imgLayer r:embed="rId5">
                    <a14:imgEffect>
                      <a14:backgroundRemoval t="9718" b="95925" l="0" r="96552">
                        <a14:backgroundMark x1="48768" y1="22257" x2="48768" y2="22257"/>
                        <a14:backgroundMark x1="66995" y1="13166" x2="66995" y2="13166"/>
                      </a14:backgroundRemoval>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a:xfrm>
            <a:off x="3987800" y="2997200"/>
            <a:ext cx="5156200" cy="40513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852971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lum/>
            <a:extLst>
              <a:ext uri="{BEBA8EAE-BF5A-486C-A8C5-ECC9F3942E4B}">
                <a14:imgProps xmlns:a14="http://schemas.microsoft.com/office/drawing/2010/main">
                  <a14:imgLayer r:embed="rId3">
                    <a14:imgEffect>
                      <a14:colorTemperature colorTemp="9500"/>
                    </a14:imgEffect>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標題 16"/>
          <p:cNvSpPr>
            <a:spLocks noGrp="1"/>
          </p:cNvSpPr>
          <p:nvPr>
            <p:ph type="ctrTitle"/>
          </p:nvPr>
        </p:nvSpPr>
        <p:spPr>
          <a:xfrm>
            <a:off x="0" y="0"/>
            <a:ext cx="9144000" cy="1484784"/>
          </a:xfrm>
          <a:noFill/>
          <a:ln>
            <a:noFill/>
          </a:ln>
        </p:spPr>
        <p:style>
          <a:lnRef idx="2">
            <a:schemeClr val="dk1"/>
          </a:lnRef>
          <a:fillRef idx="1">
            <a:schemeClr val="lt1"/>
          </a:fillRef>
          <a:effectRef idx="0">
            <a:schemeClr val="dk1"/>
          </a:effectRef>
          <a:fontRef idx="minor">
            <a:schemeClr val="dk1"/>
          </a:fontRef>
        </p:style>
        <p:txBody>
          <a:bodyPr>
            <a:normAutofit/>
          </a:bodyPr>
          <a:lstStyle/>
          <a:p>
            <a:r>
              <a:rPr lang="zh-TW" altLang="en-US" sz="3200" dirty="0" smtClean="0"/>
              <a:t>環境政策</a:t>
            </a:r>
            <a:endParaRPr lang="zh-TW" altLang="en-US" sz="3200" dirty="0"/>
          </a:p>
        </p:txBody>
      </p:sp>
      <p:sp>
        <p:nvSpPr>
          <p:cNvPr id="18" name="副標題 17"/>
          <p:cNvSpPr>
            <a:spLocks noGrp="1"/>
          </p:cNvSpPr>
          <p:nvPr>
            <p:ph type="subTitle" idx="1"/>
          </p:nvPr>
        </p:nvSpPr>
        <p:spPr>
          <a:xfrm>
            <a:off x="1187624" y="1196752"/>
            <a:ext cx="6696744" cy="5184576"/>
          </a:xfrm>
          <a:gradFill flip="none" rotWithShape="0">
            <a:gsLst>
              <a:gs pos="39000">
                <a:schemeClr val="tx2">
                  <a:lumMod val="0"/>
                  <a:lumOff val="100000"/>
                  <a:alpha val="91000"/>
                </a:schemeClr>
              </a:gs>
              <a:gs pos="89000">
                <a:schemeClr val="accent1">
                  <a:lumMod val="0"/>
                  <a:lumOff val="100000"/>
                  <a:alpha val="69000"/>
                </a:schemeClr>
              </a:gs>
            </a:gsLst>
            <a:lin ang="5400000" scaled="0"/>
            <a:tileRect/>
          </a:gradFill>
          <a:ln>
            <a:noFill/>
          </a:ln>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342900" indent="-342900" algn="l">
              <a:buFont typeface="Arial" panose="020B0604020202020204" pitchFamily="34" charset="0"/>
              <a:buChar char="•"/>
            </a:pPr>
            <a:r>
              <a:rPr lang="zh-TW" altLang="en-US" sz="2400" dirty="0" smtClean="0">
                <a:solidFill>
                  <a:schemeClr val="tx1"/>
                </a:solidFill>
              </a:rPr>
              <a:t>在發展產品技術及製造生產的同時，為善盡社會責任與達到永續經營，亦致力於環境保護工作，更特別制訂及保證如下之環境政策：</a:t>
            </a:r>
          </a:p>
          <a:p>
            <a:pPr marL="342900" indent="-342900" algn="l">
              <a:buFont typeface="Arial" panose="020B0604020202020204" pitchFamily="34" charset="0"/>
              <a:buChar char="•"/>
            </a:pPr>
            <a:endParaRPr lang="en-US" altLang="zh-TW" sz="2400" dirty="0" smtClean="0">
              <a:solidFill>
                <a:schemeClr val="tx1"/>
              </a:solidFill>
            </a:endParaRPr>
          </a:p>
          <a:p>
            <a:pPr marL="342900" indent="-342900" algn="l">
              <a:buFont typeface="Arial" panose="020B0604020202020204" pitchFamily="34" charset="0"/>
              <a:buChar char="•"/>
            </a:pPr>
            <a:r>
              <a:rPr lang="zh-TW" altLang="en-US" sz="2400" dirty="0" smtClean="0">
                <a:solidFill>
                  <a:srgbClr val="FF0000"/>
                </a:solidFill>
              </a:rPr>
              <a:t>珍惜資源 </a:t>
            </a:r>
            <a:r>
              <a:rPr lang="zh-TW" altLang="en-US" sz="2400" dirty="0" smtClean="0">
                <a:solidFill>
                  <a:schemeClr val="tx1"/>
                </a:solidFill>
              </a:rPr>
              <a:t>－透過 教育訓練與內外溝通、持續對員工實施環保宣導，使全體同仁暸解環境保護的重要性</a:t>
            </a:r>
          </a:p>
          <a:p>
            <a:pPr marL="342900" indent="-342900" algn="l">
              <a:buFont typeface="Arial" panose="020B0604020202020204" pitchFamily="34" charset="0"/>
              <a:buChar char="•"/>
            </a:pPr>
            <a:endParaRPr lang="en-US" altLang="zh-TW" sz="2400" dirty="0" smtClean="0">
              <a:solidFill>
                <a:schemeClr val="tx1"/>
              </a:solidFill>
            </a:endParaRPr>
          </a:p>
          <a:p>
            <a:pPr marL="342900" indent="-342900" algn="l">
              <a:buFont typeface="Arial" panose="020B0604020202020204" pitchFamily="34" charset="0"/>
              <a:buChar char="•"/>
            </a:pPr>
            <a:r>
              <a:rPr lang="zh-TW" altLang="en-US" sz="2400" dirty="0" smtClean="0">
                <a:solidFill>
                  <a:srgbClr val="FF0000"/>
                </a:solidFill>
              </a:rPr>
              <a:t>減廢省能 </a:t>
            </a:r>
            <a:r>
              <a:rPr lang="zh-TW" altLang="en-US" sz="2400" dirty="0" smtClean="0">
                <a:solidFill>
                  <a:schemeClr val="tx1"/>
                </a:solidFill>
              </a:rPr>
              <a:t>－推動 減廢、回收、省能計劃、善用保育資源 ，以便有效利用能資源或減少在產品活動及服務過程中引起的環境衝擊 。 </a:t>
            </a:r>
          </a:p>
          <a:p>
            <a:pPr marL="342900" indent="-342900" algn="l">
              <a:buFont typeface="Arial" panose="020B0604020202020204" pitchFamily="34" charset="0"/>
              <a:buChar char="•"/>
            </a:pPr>
            <a:endParaRPr lang="zh-TW" altLang="en-US" sz="2400" dirty="0" smtClean="0">
              <a:solidFill>
                <a:schemeClr val="tx1"/>
              </a:solidFill>
            </a:endParaRPr>
          </a:p>
          <a:p>
            <a:pPr marL="342900" indent="-342900" algn="l">
              <a:buFont typeface="Arial" panose="020B0604020202020204" pitchFamily="34" charset="0"/>
              <a:buChar char="•"/>
            </a:pPr>
            <a:r>
              <a:rPr lang="zh-TW" altLang="en-US" sz="2400" dirty="0" smtClean="0">
                <a:solidFill>
                  <a:srgbClr val="FF0000"/>
                </a:solidFill>
              </a:rPr>
              <a:t>恪遵環保 </a:t>
            </a:r>
            <a:r>
              <a:rPr lang="zh-TW" altLang="en-US" sz="2400" dirty="0" smtClean="0">
                <a:solidFill>
                  <a:schemeClr val="tx1"/>
                </a:solidFill>
              </a:rPr>
              <a:t>－建立合法、有效的環境管理系統，透過 </a:t>
            </a:r>
            <a:r>
              <a:rPr lang="en-US" altLang="zh-TW" sz="2400" dirty="0" smtClean="0">
                <a:solidFill>
                  <a:schemeClr val="tx1"/>
                </a:solidFill>
              </a:rPr>
              <a:t>PDCA </a:t>
            </a:r>
            <a:r>
              <a:rPr lang="zh-TW" altLang="en-US" sz="2400" dirty="0" smtClean="0">
                <a:solidFill>
                  <a:schemeClr val="tx1"/>
                </a:solidFill>
              </a:rPr>
              <a:t>循環，作為矯正預防及持續改善的基準 ，以符合或超越政府環保法令及相關法規要求</a:t>
            </a:r>
            <a:endParaRPr lang="zh-TW" altLang="en-US" dirty="0" smtClean="0"/>
          </a:p>
        </p:txBody>
      </p:sp>
      <p:pic>
        <p:nvPicPr>
          <p:cNvPr id="3" name="圖片 2"/>
          <p:cNvPicPr>
            <a:picLocks noChangeAspect="1"/>
          </p:cNvPicPr>
          <p:nvPr/>
        </p:nvPicPr>
        <p:blipFill>
          <a:blip r:embed="rId4" cstate="print">
            <a:extLst>
              <a:ext uri="{BEBA8EAE-BF5A-486C-A8C5-ECC9F3942E4B}">
                <a14:imgProps xmlns:a14="http://schemas.microsoft.com/office/drawing/2010/main">
                  <a14:imgLayer r:embed="rId5">
                    <a14:imgEffect>
                      <a14:backgroundRemoval t="9950" b="96851" l="667" r="99167">
                        <a14:foregroundMark x1="24167" y1="30101" x2="24167" y2="30101"/>
                        <a14:foregroundMark x1="5167" y1="46599" x2="5167" y2="46599"/>
                        <a14:foregroundMark x1="667" y1="63602" x2="667" y2="63602"/>
                        <a14:foregroundMark x1="26167" y1="94836" x2="26167" y2="94836"/>
                        <a14:foregroundMark x1="52500" y1="88161" x2="52500" y2="88161"/>
                        <a14:foregroundMark x1="31667" y1="85390" x2="31667" y2="85390"/>
                        <a14:foregroundMark x1="8500" y1="65491" x2="8500" y2="65491"/>
                        <a14:foregroundMark x1="11333" y1="61209" x2="11333" y2="61209"/>
                        <a14:foregroundMark x1="11833" y1="57431" x2="11833" y2="57431"/>
                        <a14:foregroundMark x1="14167" y1="50378" x2="14167" y2="50378"/>
                        <a14:foregroundMark x1="19500" y1="44458" x2="19500" y2="44458"/>
                        <a14:foregroundMark x1="25000" y1="39673" x2="25000" y2="39673"/>
                        <a14:foregroundMark x1="31000" y1="37657" x2="31000" y2="37657"/>
                        <a14:foregroundMark x1="38000" y1="35516" x2="38000" y2="35516"/>
                        <a14:foregroundMark x1="86833" y1="46599" x2="86833" y2="46599"/>
                        <a14:foregroundMark x1="90833" y1="49118" x2="90833" y2="49118"/>
                        <a14:foregroundMark x1="94000" y1="59320" x2="94000" y2="59320"/>
                        <a14:foregroundMark x1="99333" y1="57557" x2="99333" y2="57557"/>
                        <a14:foregroundMark x1="71667" y1="84383" x2="71667" y2="84383"/>
                        <a14:foregroundMark x1="71667" y1="75945" x2="71667" y2="75945"/>
                        <a14:foregroundMark x1="64500" y1="75693" x2="64500" y2="75693"/>
                        <a14:foregroundMark x1="52500" y1="73678" x2="52500" y2="73678"/>
                        <a14:foregroundMark x1="40000" y1="73174" x2="40000" y2="73174"/>
                        <a14:foregroundMark x1="27833" y1="74055" x2="27833" y2="74055"/>
                        <a14:foregroundMark x1="28333" y1="56045" x2="28333" y2="56045"/>
                        <a14:foregroundMark x1="34167" y1="57179" x2="34167" y2="57179"/>
                        <a14:foregroundMark x1="41000" y1="57935" x2="41000" y2="57935"/>
                        <a14:foregroundMark x1="43167" y1="96851" x2="43167" y2="96851"/>
                        <a14:foregroundMark x1="47500" y1="94458" x2="47500" y2="94458"/>
                        <a14:foregroundMark x1="61500" y1="94458" x2="61500" y2="94458"/>
                      </a14:backgroundRemoval>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921965" y="2887935"/>
            <a:ext cx="904347" cy="1196752"/>
          </a:xfrm>
          <a:prstGeom prst="rect">
            <a:avLst/>
          </a:prstGeom>
        </p:spPr>
      </p:pic>
      <p:pic>
        <p:nvPicPr>
          <p:cNvPr id="5" name="圖片 4"/>
          <p:cNvPicPr>
            <a:picLocks noChangeAspect="1"/>
          </p:cNvPicPr>
          <p:nvPr/>
        </p:nvPicPr>
        <p:blipFill>
          <a:blip r:embed="rId6">
            <a:extLst>
              <a:ext uri="{BEBA8EAE-BF5A-486C-A8C5-ECC9F3942E4B}">
                <a14:imgProps xmlns:a14="http://schemas.microsoft.com/office/drawing/2010/main">
                  <a14:imgLayer r:embed="rId7">
                    <a14:imgEffect>
                      <a14:backgroundRemoval t="9796" b="89796" l="6750" r="90000">
                        <a14:foregroundMark x1="46500" y1="31020" x2="46500" y2="31020"/>
                        <a14:foregroundMark x1="8500" y1="32653" x2="8500" y2="32653"/>
                        <a14:foregroundMark x1="6750" y1="38776" x2="6750" y2="38776"/>
                        <a14:foregroundMark x1="22250" y1="13878" x2="22250" y2="13878"/>
                        <a14:foregroundMark x1="28000" y1="11020" x2="28000" y2="11020"/>
                        <a14:foregroundMark x1="8750" y1="51020" x2="8750" y2="51020"/>
                        <a14:foregroundMark x1="9500" y1="54694" x2="9500" y2="54694"/>
                        <a14:foregroundMark x1="10250" y1="60816" x2="10250" y2="60816"/>
                        <a14:foregroundMark x1="48750" y1="43673" x2="48750" y2="43673"/>
                        <a14:foregroundMark x1="43000" y1="22041" x2="43000" y2="22041"/>
                        <a14:foregroundMark x1="32500" y1="13061" x2="32500" y2="13061"/>
                        <a14:foregroundMark x1="35000" y1="13061" x2="35000" y2="13061"/>
                        <a14:foregroundMark x1="12500" y1="67755" x2="12500" y2="67755"/>
                        <a14:foregroundMark x1="14250" y1="71020" x2="14250" y2="71020"/>
                        <a14:foregroundMark x1="16750" y1="73878" x2="16750" y2="73878"/>
                        <a14:foregroundMark x1="18500" y1="75918" x2="18500" y2="75918"/>
                        <a14:foregroundMark x1="24750" y1="11837" x2="24750" y2="11837"/>
                        <a14:foregroundMark x1="49750" y1="83673" x2="49750" y2="83673"/>
                        <a14:foregroundMark x1="44250" y1="85714" x2="44250" y2="85714"/>
                        <a14:foregroundMark x1="43000" y1="73878" x2="43000" y2="73878"/>
                        <a14:foregroundMark x1="36750" y1="79592" x2="36750" y2="79592"/>
                      </a14:backgroundRemoval>
                    </a14:imgEffect>
                  </a14:imgLayer>
                </a14:imgProps>
              </a:ext>
              <a:ext uri="{28A0092B-C50C-407E-A947-70E740481C1C}">
                <a14:useLocalDpi xmlns:a14="http://schemas.microsoft.com/office/drawing/2010/main" val="0"/>
              </a:ext>
            </a:extLst>
          </a:blip>
          <a:stretch>
            <a:fillRect/>
          </a:stretch>
        </p:blipFill>
        <p:spPr>
          <a:xfrm>
            <a:off x="7822310" y="5157192"/>
            <a:ext cx="2080884" cy="1274541"/>
          </a:xfrm>
          <a:prstGeom prst="rect">
            <a:avLst/>
          </a:prstGeom>
        </p:spPr>
      </p:pic>
      <p:pic>
        <p:nvPicPr>
          <p:cNvPr id="6" name="圖片 5"/>
          <p:cNvPicPr>
            <a:picLocks noChangeAspect="1"/>
          </p:cNvPicPr>
          <p:nvPr/>
        </p:nvPicPr>
        <p:blipFill>
          <a:blip r:embed="rId8" cstate="print">
            <a:extLst>
              <a:ext uri="{BEBA8EAE-BF5A-486C-A8C5-ECC9F3942E4B}">
                <a14:imgProps xmlns:a14="http://schemas.microsoft.com/office/drawing/2010/main">
                  <a14:imgLayer r:embed="rId9">
                    <a14:imgEffect>
                      <a14:backgroundRemoval t="5250" b="94836" l="2055" r="95120">
                        <a14:foregroundMark x1="71747" y1="10069" x2="71747" y2="10069"/>
                        <a14:foregroundMark x1="95205" y1="46558" x2="95205" y2="46558"/>
                        <a14:foregroundMark x1="58390" y1="86747" x2="58390" y2="86747"/>
                        <a14:foregroundMark x1="50086" y1="81928" x2="50086" y2="81928"/>
                        <a14:foregroundMark x1="54110" y1="92599" x2="54110" y2="92599"/>
                        <a14:foregroundMark x1="35274" y1="94836" x2="35274" y2="94836"/>
                        <a14:foregroundMark x1="33990" y1="55164" x2="33990" y2="55164"/>
                        <a14:foregroundMark x1="33476" y1="38640" x2="33476" y2="38640"/>
                        <a14:foregroundMark x1="44863" y1="37694" x2="44863" y2="37694"/>
                        <a14:foregroundMark x1="55137" y1="38124" x2="55137" y2="38124"/>
                        <a14:foregroundMark x1="70291" y1="55164" x2="70291" y2="55164"/>
                        <a14:foregroundMark x1="51370" y1="57401" x2="51370" y2="57401"/>
                        <a14:foregroundMark x1="40325" y1="56368" x2="40325" y2="56368"/>
                        <a14:foregroundMark x1="51370" y1="12392" x2="51370" y2="12392"/>
                        <a14:foregroundMark x1="59675" y1="16867" x2="59675" y2="16867"/>
                        <a14:foregroundMark x1="67723" y1="14114" x2="67723" y2="14114"/>
                        <a14:foregroundMark x1="73288" y1="18675" x2="73288" y2="18675"/>
                        <a14:foregroundMark x1="79024" y1="22978" x2="79024" y2="22978"/>
                        <a14:foregroundMark x1="78853" y1="29088" x2="78853" y2="29088"/>
                        <a14:foregroundMark x1="83134" y1="33649" x2="83134" y2="33649"/>
                        <a14:foregroundMark x1="86387" y1="38898" x2="86387" y2="38898"/>
                        <a14:foregroundMark x1="17123" y1="37435" x2="17123" y2="37435"/>
                        <a14:foregroundMark x1="19606" y1="32100" x2="19606" y2="32100"/>
                        <a14:foregroundMark x1="21147" y1="27797" x2="21147" y2="27797"/>
                        <a14:foregroundMark x1="24914" y1="23494" x2="24914" y2="23494"/>
                        <a14:foregroundMark x1="30993" y1="13597" x2="30993" y2="13597"/>
                        <a14:foregroundMark x1="25942" y1="16437" x2="25942" y2="16437"/>
                        <a14:foregroundMark x1="43322" y1="9294" x2="43322" y2="9294"/>
                        <a14:foregroundMark x1="39041" y1="12823" x2="39041" y2="12823"/>
                        <a14:foregroundMark x1="12329" y1="41997" x2="12329" y2="41997"/>
                      </a14:backgroundRemoval>
                    </a14:imgEffect>
                  </a14:imgLayer>
                </a14:imgProps>
              </a:ext>
              <a:ext uri="{28A0092B-C50C-407E-A947-70E740481C1C}">
                <a14:useLocalDpi xmlns:a14="http://schemas.microsoft.com/office/drawing/2010/main" val="0"/>
              </a:ext>
            </a:extLst>
          </a:blip>
          <a:stretch>
            <a:fillRect/>
          </a:stretch>
        </p:blipFill>
        <p:spPr>
          <a:xfrm>
            <a:off x="7885528" y="4184988"/>
            <a:ext cx="977224" cy="972204"/>
          </a:xfrm>
          <a:prstGeom prst="rect">
            <a:avLst/>
          </a:prstGeom>
        </p:spPr>
      </p:pic>
    </p:spTree>
    <p:extLst>
      <p:ext uri="{BB962C8B-B14F-4D97-AF65-F5344CB8AC3E}">
        <p14:creationId xmlns:p14="http://schemas.microsoft.com/office/powerpoint/2010/main" val="42619241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lum/>
            <a:extLst>
              <a:ext uri="{BEBA8EAE-BF5A-486C-A8C5-ECC9F3942E4B}">
                <a14:imgProps xmlns:a14="http://schemas.microsoft.com/office/drawing/2010/main">
                  <a14:imgLayer r:embed="rId3">
                    <a14:imgEffect>
                      <a14:colorTemperature colorTemp="9500"/>
                    </a14:imgEffect>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標題 16"/>
          <p:cNvSpPr>
            <a:spLocks noGrp="1"/>
          </p:cNvSpPr>
          <p:nvPr>
            <p:ph type="ctrTitle"/>
          </p:nvPr>
        </p:nvSpPr>
        <p:spPr>
          <a:xfrm>
            <a:off x="0" y="0"/>
            <a:ext cx="9144000" cy="1484784"/>
          </a:xfrm>
          <a:noFill/>
          <a:ln>
            <a:noFill/>
          </a:ln>
        </p:spPr>
        <p:style>
          <a:lnRef idx="2">
            <a:schemeClr val="dk1"/>
          </a:lnRef>
          <a:fillRef idx="1">
            <a:schemeClr val="lt1"/>
          </a:fillRef>
          <a:effectRef idx="0">
            <a:schemeClr val="dk1"/>
          </a:effectRef>
          <a:fontRef idx="minor">
            <a:schemeClr val="dk1"/>
          </a:fontRef>
        </p:style>
        <p:txBody>
          <a:bodyPr>
            <a:normAutofit/>
          </a:bodyPr>
          <a:lstStyle/>
          <a:p>
            <a:r>
              <a:rPr lang="zh-TW" altLang="en-US" sz="3200" dirty="0" smtClean="0"/>
              <a:t>高精密設備</a:t>
            </a:r>
            <a:endParaRPr lang="zh-TW" altLang="en-US" sz="3200" dirty="0"/>
          </a:p>
        </p:txBody>
      </p:sp>
      <p:sp>
        <p:nvSpPr>
          <p:cNvPr id="18" name="副標題 17"/>
          <p:cNvSpPr>
            <a:spLocks noGrp="1"/>
          </p:cNvSpPr>
          <p:nvPr>
            <p:ph type="subTitle" idx="1"/>
          </p:nvPr>
        </p:nvSpPr>
        <p:spPr>
          <a:xfrm>
            <a:off x="1187624" y="1196752"/>
            <a:ext cx="6696744" cy="5184576"/>
          </a:xfrm>
          <a:gradFill flip="none" rotWithShape="0">
            <a:gsLst>
              <a:gs pos="39000">
                <a:schemeClr val="tx2">
                  <a:lumMod val="0"/>
                  <a:lumOff val="100000"/>
                  <a:alpha val="91000"/>
                </a:schemeClr>
              </a:gs>
              <a:gs pos="89000">
                <a:schemeClr val="accent1">
                  <a:lumMod val="0"/>
                  <a:lumOff val="100000"/>
                  <a:alpha val="69000"/>
                </a:schemeClr>
              </a:gs>
            </a:gsLst>
            <a:lin ang="5400000" scaled="0"/>
            <a:tileRect/>
          </a:gradFill>
          <a:ln>
            <a:noFill/>
          </a:ln>
        </p:spPr>
        <p:style>
          <a:lnRef idx="2">
            <a:schemeClr val="dk1"/>
          </a:lnRef>
          <a:fillRef idx="1">
            <a:schemeClr val="lt1"/>
          </a:fillRef>
          <a:effectRef idx="0">
            <a:schemeClr val="dk1"/>
          </a:effectRef>
          <a:fontRef idx="minor">
            <a:schemeClr val="dk1"/>
          </a:fontRef>
        </p:style>
        <p:txBody>
          <a:bodyPr>
            <a:normAutofit/>
          </a:bodyPr>
          <a:lstStyle/>
          <a:p>
            <a:pPr marL="342900" indent="-342900" algn="l">
              <a:buFont typeface="Arial" panose="020B0604020202020204" pitchFamily="34" charset="0"/>
              <a:buChar char="•"/>
            </a:pPr>
            <a:r>
              <a:rPr lang="zh-TW" altLang="en-US" dirty="0">
                <a:solidFill>
                  <a:schemeClr val="tx1"/>
                </a:solidFill>
              </a:rPr>
              <a:t>美國</a:t>
            </a:r>
            <a:r>
              <a:rPr lang="zh-TW" altLang="en-US" dirty="0" smtClean="0">
                <a:solidFill>
                  <a:schemeClr val="tx1"/>
                </a:solidFill>
              </a:rPr>
              <a:t>進口</a:t>
            </a:r>
            <a:r>
              <a:rPr lang="en-US" altLang="zh-TW" dirty="0" smtClean="0">
                <a:solidFill>
                  <a:schemeClr val="tx1"/>
                </a:solidFill>
              </a:rPr>
              <a:t>BLENDER</a:t>
            </a:r>
          </a:p>
          <a:p>
            <a:pPr marL="342900" indent="-342900" algn="l">
              <a:buFont typeface="Arial" panose="020B0604020202020204" pitchFamily="34" charset="0"/>
              <a:buChar char="•"/>
            </a:pPr>
            <a:r>
              <a:rPr lang="zh-TW" altLang="en-US" dirty="0" smtClean="0">
                <a:solidFill>
                  <a:schemeClr val="tx1"/>
                </a:solidFill>
              </a:rPr>
              <a:t>瑞士進口餵料機</a:t>
            </a:r>
            <a:endParaRPr lang="en-US" altLang="zh-TW" dirty="0" smtClean="0">
              <a:solidFill>
                <a:schemeClr val="tx1"/>
              </a:solidFill>
            </a:endParaRPr>
          </a:p>
          <a:p>
            <a:pPr marL="342900" indent="-342900" algn="l">
              <a:buFont typeface="Arial" panose="020B0604020202020204" pitchFamily="34" charset="0"/>
              <a:buChar char="•"/>
            </a:pPr>
            <a:r>
              <a:rPr lang="en-US" altLang="zh-TW" dirty="0" smtClean="0">
                <a:solidFill>
                  <a:schemeClr val="tx1"/>
                </a:solidFill>
              </a:rPr>
              <a:t>FTIR</a:t>
            </a:r>
          </a:p>
          <a:p>
            <a:pPr marL="342900" indent="-342900" algn="l">
              <a:buFont typeface="Arial" panose="020B0604020202020204" pitchFamily="34" charset="0"/>
              <a:buChar char="•"/>
            </a:pPr>
            <a:r>
              <a:rPr lang="zh-TW" altLang="en-US" dirty="0">
                <a:solidFill>
                  <a:schemeClr val="tx1"/>
                </a:solidFill>
              </a:rPr>
              <a:t>動態機械分析</a:t>
            </a:r>
            <a:r>
              <a:rPr lang="zh-TW" altLang="en-US" dirty="0" smtClean="0">
                <a:solidFill>
                  <a:schemeClr val="tx1"/>
                </a:solidFill>
              </a:rPr>
              <a:t>儀</a:t>
            </a:r>
            <a:r>
              <a:rPr lang="en-US" altLang="zh-TW" dirty="0" smtClean="0">
                <a:solidFill>
                  <a:schemeClr val="tx1"/>
                </a:solidFill>
              </a:rPr>
              <a:t>DMA</a:t>
            </a:r>
            <a:r>
              <a:rPr lang="zh-TW" altLang="en-US" dirty="0" smtClean="0">
                <a:solidFill>
                  <a:schemeClr val="tx1"/>
                </a:solidFill>
              </a:rPr>
              <a:t> </a:t>
            </a:r>
            <a:r>
              <a:rPr lang="en-US" altLang="zh-TW" sz="2400" dirty="0" smtClean="0">
                <a:solidFill>
                  <a:srgbClr val="FF0000"/>
                </a:solidFill>
              </a:rPr>
              <a:t>❶</a:t>
            </a:r>
            <a:endParaRPr lang="en-US" altLang="zh-TW" dirty="0" smtClean="0">
              <a:solidFill>
                <a:srgbClr val="FF0000"/>
              </a:solidFill>
            </a:endParaRPr>
          </a:p>
          <a:p>
            <a:pPr marL="342900" indent="-342900" algn="l">
              <a:buFont typeface="Arial" panose="020B0604020202020204" pitchFamily="34" charset="0"/>
              <a:buChar char="•"/>
            </a:pPr>
            <a:r>
              <a:rPr lang="zh-TW" altLang="en-US" dirty="0">
                <a:solidFill>
                  <a:schemeClr val="tx1"/>
                </a:solidFill>
              </a:rPr>
              <a:t>熱</a:t>
            </a:r>
            <a:r>
              <a:rPr lang="zh-TW" altLang="en-US" dirty="0" smtClean="0">
                <a:solidFill>
                  <a:schemeClr val="tx1"/>
                </a:solidFill>
              </a:rPr>
              <a:t>重分析儀</a:t>
            </a:r>
            <a:r>
              <a:rPr lang="en-US" altLang="zh-TW" dirty="0" smtClean="0">
                <a:solidFill>
                  <a:schemeClr val="tx1"/>
                </a:solidFill>
              </a:rPr>
              <a:t>TGA</a:t>
            </a:r>
            <a:r>
              <a:rPr lang="zh-TW" altLang="en-US" dirty="0" smtClean="0">
                <a:solidFill>
                  <a:schemeClr val="tx1"/>
                </a:solidFill>
              </a:rPr>
              <a:t> </a:t>
            </a:r>
            <a:r>
              <a:rPr lang="en-US" altLang="zh-TW" sz="2400" dirty="0" smtClean="0">
                <a:solidFill>
                  <a:srgbClr val="FF0000"/>
                </a:solidFill>
              </a:rPr>
              <a:t>❷</a:t>
            </a:r>
          </a:p>
        </p:txBody>
      </p:sp>
      <p:pic>
        <p:nvPicPr>
          <p:cNvPr id="2" name="圖片 1"/>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457270" y="4159677"/>
            <a:ext cx="3365040" cy="2355528"/>
          </a:xfrm>
          <a:prstGeom prst="rect">
            <a:avLst/>
          </a:prstGeom>
          <a:ln>
            <a:noFill/>
          </a:ln>
          <a:effectLst>
            <a:outerShdw blurRad="292100" dist="139700" dir="2700000" algn="tl" rotWithShape="0">
              <a:srgbClr val="333333">
                <a:alpha val="65000"/>
              </a:srgbClr>
            </a:outerShdw>
          </a:effectLst>
        </p:spPr>
      </p:pic>
      <p:sp>
        <p:nvSpPr>
          <p:cNvPr id="14" name="文字方塊 13"/>
          <p:cNvSpPr txBox="1"/>
          <p:nvPr/>
        </p:nvSpPr>
        <p:spPr>
          <a:xfrm>
            <a:off x="4389349" y="4454018"/>
            <a:ext cx="492443" cy="461665"/>
          </a:xfrm>
          <a:prstGeom prst="rect">
            <a:avLst/>
          </a:prstGeom>
          <a:noFill/>
        </p:spPr>
        <p:txBody>
          <a:bodyPr wrap="none" rtlCol="0">
            <a:spAutoFit/>
          </a:bodyPr>
          <a:lstStyle/>
          <a:p>
            <a:r>
              <a:rPr lang="zh-TW" altLang="en-US" sz="2400" dirty="0" smtClean="0">
                <a:solidFill>
                  <a:srgbClr val="FF0000"/>
                </a:solidFill>
              </a:rPr>
              <a:t>❷</a:t>
            </a:r>
            <a:endParaRPr lang="zh-TW" altLang="en-US" sz="2400" dirty="0">
              <a:solidFill>
                <a:srgbClr val="FF0000"/>
              </a:solidFill>
            </a:endParaRPr>
          </a:p>
        </p:txBody>
      </p:sp>
      <p:pic>
        <p:nvPicPr>
          <p:cNvPr id="19" name="圖片 18"/>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36677" y1="33051" x2="36677" y2="33051"/>
                        <a14:foregroundMark x1="41171" y1="28571" x2="53064" y2="28027"/>
                        <a14:backgroundMark x1="77122" y1="48668" x2="77122" y2="48668"/>
                        <a14:backgroundMark x1="75806" y1="48668" x2="78121" y2="50605"/>
                      </a14:backgroundRemoval>
                    </a14:imgEffect>
                  </a14:imgLayer>
                </a14:imgProps>
              </a:ext>
              <a:ext uri="{28A0092B-C50C-407E-A947-70E740481C1C}">
                <a14:useLocalDpi xmlns:a14="http://schemas.microsoft.com/office/drawing/2010/main" val="0"/>
              </a:ext>
            </a:extLst>
          </a:blip>
          <a:stretch>
            <a:fillRect/>
          </a:stretch>
        </p:blipFill>
        <p:spPr>
          <a:xfrm>
            <a:off x="688381" y="3606185"/>
            <a:ext cx="4024011" cy="3018008"/>
          </a:xfrm>
          <a:prstGeom prst="rect">
            <a:avLst/>
          </a:prstGeom>
          <a:ln>
            <a:noFill/>
          </a:ln>
          <a:effectLst>
            <a:outerShdw blurRad="292100" dist="139700" dir="2700000" algn="tl" rotWithShape="0">
              <a:srgbClr val="333333">
                <a:alpha val="65000"/>
              </a:srgbClr>
            </a:outerShdw>
          </a:effectLst>
        </p:spPr>
      </p:pic>
      <p:sp>
        <p:nvSpPr>
          <p:cNvPr id="13" name="文字方塊 12"/>
          <p:cNvSpPr txBox="1"/>
          <p:nvPr/>
        </p:nvSpPr>
        <p:spPr>
          <a:xfrm>
            <a:off x="1444362" y="4159677"/>
            <a:ext cx="535350" cy="830997"/>
          </a:xfrm>
          <a:prstGeom prst="rect">
            <a:avLst/>
          </a:prstGeom>
          <a:noFill/>
        </p:spPr>
        <p:txBody>
          <a:bodyPr wrap="square" rtlCol="0">
            <a:spAutoFit/>
          </a:bodyPr>
          <a:lstStyle/>
          <a:p>
            <a:endParaRPr lang="zh-TW" altLang="en-US" sz="2400" dirty="0" smtClean="0">
              <a:solidFill>
                <a:srgbClr val="FF0000"/>
              </a:solidFill>
            </a:endParaRPr>
          </a:p>
          <a:p>
            <a:r>
              <a:rPr lang="zh-TW" altLang="en-US" sz="2400" dirty="0" smtClean="0">
                <a:solidFill>
                  <a:srgbClr val="FF0000"/>
                </a:solidFill>
              </a:rPr>
              <a:t>❶</a:t>
            </a:r>
            <a:endParaRPr lang="zh-TW" altLang="en-US" sz="2400" dirty="0">
              <a:solidFill>
                <a:srgbClr val="FF0000"/>
              </a:solidFill>
            </a:endParaRPr>
          </a:p>
        </p:txBody>
      </p:sp>
    </p:spTree>
    <p:extLst>
      <p:ext uri="{BB962C8B-B14F-4D97-AF65-F5344CB8AC3E}">
        <p14:creationId xmlns:p14="http://schemas.microsoft.com/office/powerpoint/2010/main" val="1053779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lum/>
            <a:extLst>
              <a:ext uri="{BEBA8EAE-BF5A-486C-A8C5-ECC9F3942E4B}">
                <a14:imgProps xmlns:a14="http://schemas.microsoft.com/office/drawing/2010/main">
                  <a14:imgLayer r:embed="rId3">
                    <a14:imgEffect>
                      <a14:colorTemperature colorTemp="9500"/>
                    </a14:imgEffect>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標題 16"/>
          <p:cNvSpPr>
            <a:spLocks noGrp="1"/>
          </p:cNvSpPr>
          <p:nvPr>
            <p:ph type="ctrTitle"/>
          </p:nvPr>
        </p:nvSpPr>
        <p:spPr>
          <a:xfrm>
            <a:off x="0" y="0"/>
            <a:ext cx="9144000" cy="1484784"/>
          </a:xfrm>
          <a:noFill/>
          <a:ln>
            <a:noFill/>
          </a:ln>
        </p:spPr>
        <p:style>
          <a:lnRef idx="2">
            <a:schemeClr val="dk1"/>
          </a:lnRef>
          <a:fillRef idx="1">
            <a:schemeClr val="lt1"/>
          </a:fillRef>
          <a:effectRef idx="0">
            <a:schemeClr val="dk1"/>
          </a:effectRef>
          <a:fontRef idx="minor">
            <a:schemeClr val="dk1"/>
          </a:fontRef>
        </p:style>
        <p:txBody>
          <a:bodyPr>
            <a:normAutofit/>
          </a:bodyPr>
          <a:lstStyle/>
          <a:p>
            <a:r>
              <a:rPr lang="zh-TW" altLang="en-US" sz="3200" dirty="0" smtClean="0"/>
              <a:t>嚴格產品測試</a:t>
            </a:r>
            <a:endParaRPr lang="zh-TW" altLang="en-US" sz="3200" dirty="0"/>
          </a:p>
        </p:txBody>
      </p:sp>
      <p:sp>
        <p:nvSpPr>
          <p:cNvPr id="18" name="副標題 17"/>
          <p:cNvSpPr>
            <a:spLocks noGrp="1"/>
          </p:cNvSpPr>
          <p:nvPr>
            <p:ph type="subTitle" idx="1"/>
          </p:nvPr>
        </p:nvSpPr>
        <p:spPr>
          <a:xfrm>
            <a:off x="1187624" y="1196752"/>
            <a:ext cx="6696744" cy="5184576"/>
          </a:xfrm>
          <a:gradFill flip="none" rotWithShape="0">
            <a:gsLst>
              <a:gs pos="39000">
                <a:schemeClr val="tx2">
                  <a:lumMod val="0"/>
                  <a:lumOff val="100000"/>
                  <a:alpha val="91000"/>
                </a:schemeClr>
              </a:gs>
              <a:gs pos="89000">
                <a:schemeClr val="accent1">
                  <a:lumMod val="0"/>
                  <a:lumOff val="100000"/>
                  <a:alpha val="69000"/>
                </a:schemeClr>
              </a:gs>
            </a:gsLst>
            <a:lin ang="5400000" scaled="0"/>
            <a:tileRect/>
          </a:gradFill>
          <a:ln>
            <a:noFill/>
          </a:ln>
        </p:spPr>
        <p:style>
          <a:lnRef idx="2">
            <a:schemeClr val="dk1"/>
          </a:lnRef>
          <a:fillRef idx="1">
            <a:schemeClr val="lt1"/>
          </a:fillRef>
          <a:effectRef idx="0">
            <a:schemeClr val="dk1"/>
          </a:effectRef>
          <a:fontRef idx="minor">
            <a:schemeClr val="dk1"/>
          </a:fontRef>
        </p:style>
        <p:txBody>
          <a:bodyPr>
            <a:normAutofit/>
          </a:bodyPr>
          <a:lstStyle/>
          <a:p>
            <a:pPr marL="342900" indent="-342900" algn="l">
              <a:buFont typeface="Arial" panose="020B0604020202020204" pitchFamily="34" charset="0"/>
              <a:buChar char="•"/>
            </a:pPr>
            <a:r>
              <a:rPr lang="en-US" altLang="zh-TW" sz="2800" dirty="0" smtClean="0">
                <a:solidFill>
                  <a:schemeClr val="tx1"/>
                </a:solidFill>
              </a:rPr>
              <a:t>X</a:t>
            </a:r>
            <a:r>
              <a:rPr lang="zh-TW" altLang="en-US" sz="2800" dirty="0" smtClean="0">
                <a:solidFill>
                  <a:schemeClr val="tx1"/>
                </a:solidFill>
              </a:rPr>
              <a:t>涉線螢光分析儀</a:t>
            </a:r>
            <a:r>
              <a:rPr lang="en-US" altLang="zh-TW" sz="2800" dirty="0" smtClean="0">
                <a:solidFill>
                  <a:schemeClr val="tx1"/>
                </a:solidFill>
              </a:rPr>
              <a:t>XRF</a:t>
            </a:r>
          </a:p>
          <a:p>
            <a:pPr marL="342900" indent="-342900" algn="l">
              <a:buFont typeface="Arial" panose="020B0604020202020204" pitchFamily="34" charset="0"/>
              <a:buChar char="•"/>
            </a:pPr>
            <a:r>
              <a:rPr lang="zh-TW" altLang="en-US" sz="2800" dirty="0" smtClean="0">
                <a:solidFill>
                  <a:schemeClr val="tx1"/>
                </a:solidFill>
              </a:rPr>
              <a:t>熔融指數分析儀</a:t>
            </a:r>
            <a:endParaRPr lang="en-US" altLang="zh-TW" sz="2800" dirty="0" smtClean="0">
              <a:solidFill>
                <a:schemeClr val="tx1"/>
              </a:solidFill>
            </a:endParaRPr>
          </a:p>
          <a:p>
            <a:pPr marL="342900" indent="-342900" algn="l">
              <a:buFont typeface="Arial" panose="020B0604020202020204" pitchFamily="34" charset="0"/>
              <a:buChar char="•"/>
            </a:pPr>
            <a:r>
              <a:rPr lang="zh-TW" altLang="en-US" sz="2800" dirty="0">
                <a:solidFill>
                  <a:schemeClr val="tx1"/>
                </a:solidFill>
              </a:rPr>
              <a:t>擺錘衝擊試驗機</a:t>
            </a:r>
            <a:r>
              <a:rPr lang="en-US" altLang="zh-TW" sz="2400" dirty="0" smtClean="0">
                <a:solidFill>
                  <a:srgbClr val="FF0000"/>
                </a:solidFill>
              </a:rPr>
              <a:t>❶</a:t>
            </a:r>
            <a:endParaRPr lang="en-US" altLang="zh-TW" dirty="0">
              <a:solidFill>
                <a:srgbClr val="FF0000"/>
              </a:solidFill>
            </a:endParaRPr>
          </a:p>
          <a:p>
            <a:pPr marL="342900" indent="-342900" algn="l">
              <a:buFont typeface="Arial" panose="020B0604020202020204" pitchFamily="34" charset="0"/>
              <a:buChar char="•"/>
            </a:pPr>
            <a:r>
              <a:rPr lang="zh-TW" altLang="en-US" sz="2800" dirty="0">
                <a:solidFill>
                  <a:schemeClr val="tx1"/>
                </a:solidFill>
              </a:rPr>
              <a:t>萬能材料試驗機</a:t>
            </a:r>
            <a:r>
              <a:rPr lang="en-US" altLang="zh-TW" sz="2400" dirty="0" smtClean="0">
                <a:solidFill>
                  <a:srgbClr val="FF0000"/>
                </a:solidFill>
              </a:rPr>
              <a:t>❷</a:t>
            </a:r>
            <a:endParaRPr lang="en-US" altLang="zh-TW" sz="2400" dirty="0">
              <a:solidFill>
                <a:srgbClr val="FF0000"/>
              </a:solidFill>
            </a:endParaRPr>
          </a:p>
          <a:p>
            <a:pPr marL="342900" indent="-342900" algn="l">
              <a:buFont typeface="Arial" panose="020B0604020202020204" pitchFamily="34" charset="0"/>
              <a:buChar char="•"/>
            </a:pPr>
            <a:r>
              <a:rPr lang="zh-TW" altLang="en-US" sz="2800" dirty="0">
                <a:solidFill>
                  <a:schemeClr val="tx1"/>
                </a:solidFill>
              </a:rPr>
              <a:t>可程式恆溫恆濕試驗機</a:t>
            </a:r>
            <a:endParaRPr lang="en-US" altLang="zh-TW" dirty="0">
              <a:solidFill>
                <a:schemeClr val="tx1"/>
              </a:solidFill>
            </a:endParaRPr>
          </a:p>
        </p:txBody>
      </p:sp>
      <p:pic>
        <p:nvPicPr>
          <p:cNvPr id="2" name="圖片 1"/>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foregroundMark x1="53770" y1="10758" x2="56860" y2="20282"/>
                        <a14:foregroundMark x1="48949" y1="7937" x2="61187" y2="5115"/>
                        <a14:foregroundMark x1="46354" y1="6173" x2="57726" y2="2822"/>
                        <a14:foregroundMark x1="40297" y1="5644" x2="50309" y2="3527"/>
                      </a14:backgroundRemoval>
                    </a14:imgEffect>
                  </a14:imgLayer>
                </a14:imgProps>
              </a:ext>
              <a:ext uri="{28A0092B-C50C-407E-A947-70E740481C1C}">
                <a14:useLocalDpi xmlns:a14="http://schemas.microsoft.com/office/drawing/2010/main" val="0"/>
              </a:ext>
            </a:extLst>
          </a:blip>
          <a:stretch>
            <a:fillRect/>
          </a:stretch>
        </p:blipFill>
        <p:spPr>
          <a:xfrm>
            <a:off x="1588880" y="3861048"/>
            <a:ext cx="3333424" cy="2593405"/>
          </a:xfrm>
          <a:prstGeom prst="rect">
            <a:avLst/>
          </a:prstGeom>
          <a:ln>
            <a:noFill/>
          </a:ln>
          <a:effectLst>
            <a:outerShdw blurRad="292100" dist="139700" dir="2700000" algn="tl" rotWithShape="0">
              <a:srgbClr val="333333">
                <a:alpha val="65000"/>
              </a:srgbClr>
            </a:outerShdw>
          </a:effectLst>
        </p:spPr>
      </p:pic>
      <p:sp>
        <p:nvSpPr>
          <p:cNvPr id="14" name="文字方塊 13"/>
          <p:cNvSpPr txBox="1"/>
          <p:nvPr/>
        </p:nvSpPr>
        <p:spPr>
          <a:xfrm>
            <a:off x="5232631" y="3861043"/>
            <a:ext cx="492443" cy="461665"/>
          </a:xfrm>
          <a:prstGeom prst="rect">
            <a:avLst/>
          </a:prstGeom>
          <a:noFill/>
        </p:spPr>
        <p:txBody>
          <a:bodyPr wrap="none" rtlCol="0">
            <a:spAutoFit/>
          </a:bodyPr>
          <a:lstStyle/>
          <a:p>
            <a:r>
              <a:rPr lang="zh-TW" altLang="en-US" sz="2400" dirty="0">
                <a:solidFill>
                  <a:srgbClr val="FF0000"/>
                </a:solidFill>
              </a:rPr>
              <a:t>❷</a:t>
            </a:r>
          </a:p>
        </p:txBody>
      </p:sp>
      <p:pic>
        <p:nvPicPr>
          <p:cNvPr id="19" name="圖片 18"/>
          <p:cNvPicPr>
            <a:picLocks noChangeAspect="1"/>
          </p:cNvPicPr>
          <p:nvPr/>
        </p:nvPicPr>
        <p:blipFill>
          <a:blip r:embed="rId6" cstate="print">
            <a:extLst>
              <a:ext uri="{BEBA8EAE-BF5A-486C-A8C5-ECC9F3942E4B}">
                <a14:imgProps xmlns:a14="http://schemas.microsoft.com/office/drawing/2010/main">
                  <a14:imgLayer r:embed="rId7">
                    <a14:imgEffect>
                      <a14:backgroundRemoval t="2204" b="97383" l="0" r="100000"/>
                    </a14:imgEffect>
                  </a14:imgLayer>
                </a14:imgProps>
              </a:ext>
              <a:ext uri="{28A0092B-C50C-407E-A947-70E740481C1C}">
                <a14:useLocalDpi xmlns:a14="http://schemas.microsoft.com/office/drawing/2010/main" val="0"/>
              </a:ext>
            </a:extLst>
          </a:blip>
          <a:stretch>
            <a:fillRect/>
          </a:stretch>
        </p:blipFill>
        <p:spPr>
          <a:xfrm>
            <a:off x="5652120" y="2844200"/>
            <a:ext cx="2170190" cy="3643929"/>
          </a:xfrm>
          <a:prstGeom prst="rect">
            <a:avLst/>
          </a:prstGeom>
          <a:ln>
            <a:noFill/>
          </a:ln>
          <a:effectLst>
            <a:outerShdw blurRad="292100" dist="139700" dir="2700000" algn="tl" rotWithShape="0">
              <a:srgbClr val="333333">
                <a:alpha val="65000"/>
              </a:srgbClr>
            </a:outerShdw>
          </a:effectLst>
        </p:spPr>
      </p:pic>
      <p:sp>
        <p:nvSpPr>
          <p:cNvPr id="13" name="文字方塊 12"/>
          <p:cNvSpPr txBox="1"/>
          <p:nvPr/>
        </p:nvSpPr>
        <p:spPr>
          <a:xfrm>
            <a:off x="1266815" y="3861044"/>
            <a:ext cx="535350" cy="461665"/>
          </a:xfrm>
          <a:prstGeom prst="rect">
            <a:avLst/>
          </a:prstGeom>
          <a:noFill/>
        </p:spPr>
        <p:txBody>
          <a:bodyPr wrap="square" rtlCol="0">
            <a:spAutoFit/>
          </a:bodyPr>
          <a:lstStyle/>
          <a:p>
            <a:r>
              <a:rPr lang="zh-TW" altLang="en-US" sz="2400" dirty="0" smtClean="0">
                <a:solidFill>
                  <a:srgbClr val="FF0000"/>
                </a:solidFill>
              </a:rPr>
              <a:t>❶</a:t>
            </a:r>
            <a:endParaRPr lang="zh-TW" altLang="en-US" sz="2400" dirty="0">
              <a:solidFill>
                <a:srgbClr val="FF0000"/>
              </a:solidFill>
            </a:endParaRPr>
          </a:p>
        </p:txBody>
      </p:sp>
    </p:spTree>
    <p:extLst>
      <p:ext uri="{BB962C8B-B14F-4D97-AF65-F5344CB8AC3E}">
        <p14:creationId xmlns:p14="http://schemas.microsoft.com/office/powerpoint/2010/main" val="32291223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lum/>
            <a:extLst>
              <a:ext uri="{BEBA8EAE-BF5A-486C-A8C5-ECC9F3942E4B}">
                <a14:imgProps xmlns:a14="http://schemas.microsoft.com/office/drawing/2010/main">
                  <a14:imgLayer r:embed="rId3">
                    <a14:imgEffect>
                      <a14:colorTemperature colorTemp="9500"/>
                    </a14:imgEffect>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標題 16"/>
          <p:cNvSpPr>
            <a:spLocks noGrp="1"/>
          </p:cNvSpPr>
          <p:nvPr>
            <p:ph type="ctrTitle"/>
          </p:nvPr>
        </p:nvSpPr>
        <p:spPr>
          <a:xfrm>
            <a:off x="0" y="0"/>
            <a:ext cx="9144000" cy="1484784"/>
          </a:xfrm>
          <a:noFill/>
          <a:ln>
            <a:noFill/>
          </a:ln>
        </p:spPr>
        <p:style>
          <a:lnRef idx="2">
            <a:schemeClr val="dk1"/>
          </a:lnRef>
          <a:fillRef idx="1">
            <a:schemeClr val="lt1"/>
          </a:fillRef>
          <a:effectRef idx="0">
            <a:schemeClr val="dk1"/>
          </a:effectRef>
          <a:fontRef idx="minor">
            <a:schemeClr val="dk1"/>
          </a:fontRef>
        </p:style>
        <p:txBody>
          <a:bodyPr>
            <a:normAutofit/>
          </a:bodyPr>
          <a:lstStyle/>
          <a:p>
            <a:r>
              <a:rPr lang="zh-TW" altLang="en-US" sz="3200" dirty="0" smtClean="0"/>
              <a:t>主力產品</a:t>
            </a:r>
            <a:endParaRPr lang="zh-TW" altLang="en-US" sz="3200" dirty="0"/>
          </a:p>
        </p:txBody>
      </p:sp>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9632" y="4864596"/>
            <a:ext cx="2657872" cy="1993404"/>
          </a:xfrm>
          <a:prstGeom prst="rect">
            <a:avLst/>
          </a:prstGeom>
        </p:spPr>
      </p:pic>
      <p:graphicFrame>
        <p:nvGraphicFramePr>
          <p:cNvPr id="9" name="表格 8"/>
          <p:cNvGraphicFramePr>
            <a:graphicFrameLocks noGrp="1"/>
          </p:cNvGraphicFramePr>
          <p:nvPr>
            <p:extLst>
              <p:ext uri="{D42A27DB-BD31-4B8C-83A1-F6EECF244321}">
                <p14:modId xmlns:p14="http://schemas.microsoft.com/office/powerpoint/2010/main" val="3296309024"/>
              </p:ext>
            </p:extLst>
          </p:nvPr>
        </p:nvGraphicFramePr>
        <p:xfrm>
          <a:off x="1331640" y="1176248"/>
          <a:ext cx="6552728" cy="3404880"/>
        </p:xfrm>
        <a:graphic>
          <a:graphicData uri="http://schemas.openxmlformats.org/drawingml/2006/table">
            <a:tbl>
              <a:tblPr firstRow="1" bandRow="1">
                <a:tableStyleId>{21E4AEA4-8DFA-4A89-87EB-49C32662AFE0}</a:tableStyleId>
              </a:tblPr>
              <a:tblGrid>
                <a:gridCol w="3276364"/>
                <a:gridCol w="3276364"/>
              </a:tblGrid>
              <a:tr h="596038">
                <a:tc>
                  <a:txBody>
                    <a:bodyPr/>
                    <a:lstStyle/>
                    <a:p>
                      <a:r>
                        <a:rPr lang="zh-TW" altLang="en-US" sz="1800" b="0" i="0" kern="1200" dirty="0" smtClean="0">
                          <a:solidFill>
                            <a:schemeClr val="lt1"/>
                          </a:solidFill>
                          <a:effectLst/>
                          <a:latin typeface="+mn-lt"/>
                          <a:ea typeface="+mn-ea"/>
                          <a:cs typeface="+mn-cs"/>
                        </a:rPr>
                        <a:t>產品</a:t>
                      </a:r>
                      <a:endParaRPr lang="zh-TW" altLang="en-US" dirty="0"/>
                    </a:p>
                  </a:txBody>
                  <a:tcPr/>
                </a:tc>
                <a:tc>
                  <a:txBody>
                    <a:bodyPr/>
                    <a:lstStyle/>
                    <a:p>
                      <a:r>
                        <a:rPr lang="zh-TW" altLang="en-US" sz="1800" b="0" i="0" kern="1200" dirty="0" smtClean="0">
                          <a:solidFill>
                            <a:schemeClr val="lt1"/>
                          </a:solidFill>
                          <a:effectLst/>
                          <a:latin typeface="+mn-lt"/>
                          <a:ea typeface="+mn-ea"/>
                          <a:cs typeface="+mn-cs"/>
                        </a:rPr>
                        <a:t>用途</a:t>
                      </a:r>
                      <a:endParaRPr lang="zh-TW" altLang="en-US" dirty="0"/>
                    </a:p>
                  </a:txBody>
                  <a:tcPr/>
                </a:tc>
              </a:tr>
              <a:tr h="596038">
                <a:tc>
                  <a:txBody>
                    <a:bodyPr/>
                    <a:lstStyle/>
                    <a:p>
                      <a:pPr algn="ctr"/>
                      <a:r>
                        <a:rPr lang="zh-TW" altLang="en-US" sz="1800" b="0" i="0" kern="1200" dirty="0" smtClean="0">
                          <a:solidFill>
                            <a:schemeClr val="dk1"/>
                          </a:solidFill>
                          <a:effectLst/>
                          <a:latin typeface="+mn-lt"/>
                          <a:ea typeface="+mn-ea"/>
                          <a:cs typeface="+mn-cs"/>
                        </a:rPr>
                        <a:t>尼龍複合材料</a:t>
                      </a:r>
                      <a:endParaRPr lang="zh-TW" altLang="en-US" dirty="0"/>
                    </a:p>
                  </a:txBody>
                  <a:tcPr anchor="ctr"/>
                </a:tc>
                <a:tc>
                  <a:txBody>
                    <a:bodyPr/>
                    <a:lstStyle/>
                    <a:p>
                      <a:pPr algn="ctr"/>
                      <a:r>
                        <a:rPr lang="zh-TW" altLang="en-US" sz="1800" b="0" i="0" kern="1200" dirty="0" smtClean="0">
                          <a:solidFill>
                            <a:schemeClr val="dk1"/>
                          </a:solidFill>
                          <a:effectLst/>
                          <a:latin typeface="+mn-lt"/>
                          <a:ea typeface="+mn-ea"/>
                          <a:cs typeface="+mn-cs"/>
                        </a:rPr>
                        <a:t>連接器、插頭、自行車零件、電源供應器、通訊零件、汽機車零件、電器零件、機械五金。</a:t>
                      </a:r>
                      <a:br>
                        <a:rPr lang="zh-TW" altLang="en-US" sz="1800" b="0" i="0" kern="1200" dirty="0" smtClean="0">
                          <a:solidFill>
                            <a:schemeClr val="dk1"/>
                          </a:solidFill>
                          <a:effectLst/>
                          <a:latin typeface="+mn-lt"/>
                          <a:ea typeface="+mn-ea"/>
                          <a:cs typeface="+mn-cs"/>
                        </a:rPr>
                      </a:br>
                      <a:endParaRPr lang="zh-TW" altLang="en-US" dirty="0"/>
                    </a:p>
                  </a:txBody>
                  <a:tcPr anchor="ctr"/>
                </a:tc>
              </a:tr>
              <a:tr h="596038">
                <a:tc>
                  <a:txBody>
                    <a:bodyPr/>
                    <a:lstStyle/>
                    <a:p>
                      <a:pPr algn="ctr"/>
                      <a:r>
                        <a:rPr lang="zh-TW" altLang="en-US" sz="1800" b="0" i="0" kern="1200" dirty="0" smtClean="0">
                          <a:solidFill>
                            <a:schemeClr val="dk1"/>
                          </a:solidFill>
                          <a:effectLst/>
                          <a:latin typeface="+mn-lt"/>
                          <a:ea typeface="+mn-ea"/>
                          <a:cs typeface="+mn-cs"/>
                        </a:rPr>
                        <a:t>聚丙烯</a:t>
                      </a:r>
                      <a:r>
                        <a:rPr lang="en-US" altLang="zh-TW" sz="1800" b="0" i="0" kern="1200" dirty="0" smtClean="0">
                          <a:solidFill>
                            <a:schemeClr val="dk1"/>
                          </a:solidFill>
                          <a:effectLst/>
                          <a:latin typeface="+mn-lt"/>
                          <a:ea typeface="+mn-ea"/>
                          <a:cs typeface="+mn-cs"/>
                        </a:rPr>
                        <a:t>(PP)</a:t>
                      </a:r>
                      <a:r>
                        <a:rPr lang="zh-TW" altLang="en-US" sz="1800" b="0" i="0" kern="1200" dirty="0" smtClean="0">
                          <a:solidFill>
                            <a:schemeClr val="dk1"/>
                          </a:solidFill>
                          <a:effectLst/>
                          <a:latin typeface="+mn-lt"/>
                          <a:ea typeface="+mn-ea"/>
                          <a:cs typeface="+mn-cs"/>
                        </a:rPr>
                        <a:t>複合材料</a:t>
                      </a:r>
                      <a:endParaRPr lang="zh-TW" altLang="en-US" dirty="0"/>
                    </a:p>
                  </a:txBody>
                  <a:tcPr anchor="ctr"/>
                </a:tc>
                <a:tc>
                  <a:txBody>
                    <a:bodyPr/>
                    <a:lstStyle/>
                    <a:p>
                      <a:pPr marL="0" marR="0" algn="ctr">
                        <a:spcBef>
                          <a:spcPts val="0"/>
                        </a:spcBef>
                        <a:spcAft>
                          <a:spcPts val="0"/>
                        </a:spcAft>
                      </a:pPr>
                      <a:r>
                        <a:rPr lang="zh-TW" altLang="en-US" b="0" dirty="0">
                          <a:effectLst/>
                        </a:rPr>
                        <a:t>汽機車零件、電器零件、電子零件。</a:t>
                      </a:r>
                    </a:p>
                  </a:txBody>
                  <a:tcPr anchor="ctr"/>
                </a:tc>
              </a:tr>
              <a:tr h="596038">
                <a:tc>
                  <a:txBody>
                    <a:bodyPr/>
                    <a:lstStyle/>
                    <a:p>
                      <a:pPr algn="ctr"/>
                      <a:r>
                        <a:rPr lang="zh-TW" altLang="en-US" sz="1800" b="0" i="0" kern="1200" dirty="0" smtClean="0">
                          <a:solidFill>
                            <a:schemeClr val="dk1"/>
                          </a:solidFill>
                          <a:effectLst/>
                          <a:latin typeface="+mn-lt"/>
                          <a:ea typeface="+mn-ea"/>
                          <a:cs typeface="+mn-cs"/>
                        </a:rPr>
                        <a:t>聚碳酸酯</a:t>
                      </a:r>
                      <a:r>
                        <a:rPr lang="en-US" altLang="zh-TW" sz="1800" b="0" i="0" kern="1200" dirty="0" smtClean="0">
                          <a:solidFill>
                            <a:schemeClr val="dk1"/>
                          </a:solidFill>
                          <a:effectLst/>
                          <a:latin typeface="+mn-lt"/>
                          <a:ea typeface="+mn-ea"/>
                          <a:cs typeface="+mn-cs"/>
                        </a:rPr>
                        <a:t>(PC)</a:t>
                      </a:r>
                      <a:r>
                        <a:rPr lang="zh-TW" altLang="en-US" sz="1800" b="0" i="0" kern="1200" dirty="0" smtClean="0">
                          <a:solidFill>
                            <a:schemeClr val="dk1"/>
                          </a:solidFill>
                          <a:effectLst/>
                          <a:latin typeface="+mn-lt"/>
                          <a:ea typeface="+mn-ea"/>
                          <a:cs typeface="+mn-cs"/>
                        </a:rPr>
                        <a:t>複合材料</a:t>
                      </a:r>
                      <a:endParaRPr lang="zh-TW" altLang="en-US" dirty="0"/>
                    </a:p>
                  </a:txBody>
                  <a:tcPr anchor="ctr"/>
                </a:tc>
                <a:tc>
                  <a:txBody>
                    <a:bodyPr/>
                    <a:lstStyle/>
                    <a:p>
                      <a:pPr marL="0" marR="0" algn="ctr">
                        <a:spcBef>
                          <a:spcPts val="0"/>
                        </a:spcBef>
                        <a:spcAft>
                          <a:spcPts val="0"/>
                        </a:spcAft>
                      </a:pPr>
                      <a:r>
                        <a:rPr lang="zh-TW" altLang="en-US" sz="1800" b="0" i="0" kern="1200" dirty="0" smtClean="0">
                          <a:solidFill>
                            <a:schemeClr val="dk1"/>
                          </a:solidFill>
                          <a:effectLst/>
                          <a:latin typeface="+mn-lt"/>
                          <a:ea typeface="+mn-ea"/>
                          <a:cs typeface="+mn-cs"/>
                        </a:rPr>
                        <a:t>電腦週邊零件。</a:t>
                      </a:r>
                      <a:endParaRPr lang="zh-TW" altLang="en-US" b="0" dirty="0">
                        <a:effectLst/>
                      </a:endParaRPr>
                    </a:p>
                  </a:txBody>
                  <a:tcPr anchor="ctr"/>
                </a:tc>
              </a:tr>
              <a:tr h="384004">
                <a:tc>
                  <a:txBody>
                    <a:bodyPr/>
                    <a:lstStyle/>
                    <a:p>
                      <a:pPr algn="ctr"/>
                      <a:r>
                        <a:rPr lang="zh-TW" altLang="en-US" sz="1800" b="0" i="0" kern="1200" dirty="0" smtClean="0">
                          <a:solidFill>
                            <a:schemeClr val="dk1"/>
                          </a:solidFill>
                          <a:effectLst/>
                          <a:latin typeface="+mn-lt"/>
                          <a:ea typeface="+mn-ea"/>
                          <a:cs typeface="+mn-cs"/>
                        </a:rPr>
                        <a:t>丙烯</a:t>
                      </a:r>
                      <a:r>
                        <a:rPr lang="zh-TW" altLang="en-US" sz="1800" b="0" i="0" kern="1200" dirty="0" smtClean="0">
                          <a:solidFill>
                            <a:schemeClr val="dk1"/>
                          </a:solidFill>
                          <a:effectLst/>
                          <a:latin typeface="+mn-lt"/>
                          <a:ea typeface="+mn-ea"/>
                          <a:cs typeface="+mn-cs"/>
                        </a:rPr>
                        <a:t>晴</a:t>
                      </a:r>
                      <a:r>
                        <a:rPr lang="en-US" altLang="zh-TW" sz="1800" b="0" i="0" kern="1200" dirty="0" smtClean="0">
                          <a:solidFill>
                            <a:schemeClr val="dk1"/>
                          </a:solidFill>
                          <a:effectLst/>
                          <a:latin typeface="+mn-lt"/>
                          <a:ea typeface="+mn-ea"/>
                          <a:cs typeface="+mn-cs"/>
                        </a:rPr>
                        <a:t>-</a:t>
                      </a:r>
                      <a:r>
                        <a:rPr lang="zh-TW" altLang="en-US" sz="1800" b="0" i="0" kern="1200" dirty="0" smtClean="0">
                          <a:solidFill>
                            <a:schemeClr val="dk1"/>
                          </a:solidFill>
                          <a:effectLst/>
                          <a:latin typeface="+mn-lt"/>
                          <a:ea typeface="+mn-ea"/>
                          <a:cs typeface="+mn-cs"/>
                        </a:rPr>
                        <a:t>丁二烯</a:t>
                      </a:r>
                      <a:r>
                        <a:rPr lang="en-US" altLang="zh-TW" sz="1800" b="0" i="0" kern="1200" dirty="0" smtClean="0">
                          <a:solidFill>
                            <a:schemeClr val="dk1"/>
                          </a:solidFill>
                          <a:effectLst/>
                          <a:latin typeface="+mn-lt"/>
                          <a:ea typeface="+mn-ea"/>
                          <a:cs typeface="+mn-cs"/>
                        </a:rPr>
                        <a:t>-</a:t>
                      </a:r>
                      <a:r>
                        <a:rPr lang="zh-TW" altLang="en-US" sz="1800" b="0" i="0" kern="1200" dirty="0" smtClean="0">
                          <a:solidFill>
                            <a:schemeClr val="dk1"/>
                          </a:solidFill>
                          <a:effectLst/>
                          <a:latin typeface="+mn-lt"/>
                          <a:ea typeface="+mn-ea"/>
                          <a:cs typeface="+mn-cs"/>
                        </a:rPr>
                        <a:t>苯乙烯</a:t>
                      </a:r>
                      <a:r>
                        <a:rPr lang="en-US" altLang="zh-TW" sz="1800" b="0" i="0" kern="1200" dirty="0" smtClean="0">
                          <a:solidFill>
                            <a:schemeClr val="dk1"/>
                          </a:solidFill>
                          <a:effectLst/>
                          <a:latin typeface="+mn-lt"/>
                          <a:ea typeface="+mn-ea"/>
                          <a:cs typeface="+mn-cs"/>
                        </a:rPr>
                        <a:t>(ABS</a:t>
                      </a:r>
                      <a:r>
                        <a:rPr lang="en-US" altLang="zh-TW" sz="1800" b="0" i="0" kern="1200" dirty="0" smtClean="0">
                          <a:solidFill>
                            <a:schemeClr val="dk1"/>
                          </a:solidFill>
                          <a:effectLst/>
                          <a:latin typeface="+mn-lt"/>
                          <a:ea typeface="+mn-ea"/>
                          <a:cs typeface="+mn-cs"/>
                        </a:rPr>
                        <a:t>)</a:t>
                      </a:r>
                      <a:endParaRPr lang="zh-TW" altLang="en-US" dirty="0"/>
                    </a:p>
                  </a:txBody>
                  <a:tcPr anchor="ctr"/>
                </a:tc>
                <a:tc>
                  <a:txBody>
                    <a:bodyPr/>
                    <a:lstStyle/>
                    <a:p>
                      <a:pPr algn="ctr"/>
                      <a:r>
                        <a:rPr lang="zh-TW" altLang="en-US" sz="1800" b="0" i="0" kern="1200" dirty="0" smtClean="0">
                          <a:solidFill>
                            <a:schemeClr val="dk1"/>
                          </a:solidFill>
                          <a:effectLst/>
                          <a:latin typeface="+mn-lt"/>
                          <a:ea typeface="+mn-ea"/>
                          <a:cs typeface="+mn-cs"/>
                        </a:rPr>
                        <a:t>筆記型電腦、顯示器。</a:t>
                      </a:r>
                      <a:endParaRPr lang="zh-TW" altLang="en-US" dirty="0"/>
                    </a:p>
                  </a:txBody>
                  <a:tcPr anchor="ctr"/>
                </a:tc>
              </a:tr>
            </a:tbl>
          </a:graphicData>
        </a:graphic>
      </p:graphicFrame>
      <p:pic>
        <p:nvPicPr>
          <p:cNvPr id="10" name="圖片 9"/>
          <p:cNvPicPr>
            <a:picLocks noChangeAspect="1"/>
          </p:cNvPicPr>
          <p:nvPr/>
        </p:nvPicPr>
        <p:blipFill rotWithShape="1">
          <a:blip r:embed="rId5" cstate="print">
            <a:extLst>
              <a:ext uri="{28A0092B-C50C-407E-A947-70E740481C1C}">
                <a14:useLocalDpi xmlns:a14="http://schemas.microsoft.com/office/drawing/2010/main" val="0"/>
              </a:ext>
            </a:extLst>
          </a:blip>
          <a:srcRect l="13" r="1289"/>
          <a:stretch/>
        </p:blipFill>
        <p:spPr>
          <a:xfrm>
            <a:off x="4716016" y="4921628"/>
            <a:ext cx="3168352" cy="1936372"/>
          </a:xfrm>
          <a:prstGeom prst="rect">
            <a:avLst/>
          </a:prstGeom>
          <a:noFill/>
          <a:ln>
            <a:noFill/>
          </a:ln>
        </p:spPr>
      </p:pic>
    </p:spTree>
    <p:extLst>
      <p:ext uri="{BB962C8B-B14F-4D97-AF65-F5344CB8AC3E}">
        <p14:creationId xmlns:p14="http://schemas.microsoft.com/office/powerpoint/2010/main" val="38128606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lum/>
            <a:extLst>
              <a:ext uri="{BEBA8EAE-BF5A-486C-A8C5-ECC9F3942E4B}">
                <a14:imgProps xmlns:a14="http://schemas.microsoft.com/office/drawing/2010/main">
                  <a14:imgLayer r:embed="rId3">
                    <a14:imgEffect>
                      <a14:colorTemperature colorTemp="9500"/>
                    </a14:imgEffect>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標題 16"/>
          <p:cNvSpPr>
            <a:spLocks noGrp="1"/>
          </p:cNvSpPr>
          <p:nvPr>
            <p:ph type="ctrTitle"/>
          </p:nvPr>
        </p:nvSpPr>
        <p:spPr>
          <a:xfrm>
            <a:off x="0" y="0"/>
            <a:ext cx="9144000" cy="1484784"/>
          </a:xfrm>
          <a:noFill/>
          <a:ln>
            <a:noFill/>
          </a:ln>
        </p:spPr>
        <p:style>
          <a:lnRef idx="2">
            <a:schemeClr val="dk1"/>
          </a:lnRef>
          <a:fillRef idx="1">
            <a:schemeClr val="lt1"/>
          </a:fillRef>
          <a:effectRef idx="0">
            <a:schemeClr val="dk1"/>
          </a:effectRef>
          <a:fontRef idx="minor">
            <a:schemeClr val="dk1"/>
          </a:fontRef>
        </p:style>
        <p:txBody>
          <a:bodyPr>
            <a:normAutofit/>
          </a:bodyPr>
          <a:lstStyle/>
          <a:p>
            <a:r>
              <a:rPr lang="zh-TW" altLang="en-US" sz="3200" dirty="0" smtClean="0"/>
              <a:t>參訪心得</a:t>
            </a:r>
            <a:endParaRPr lang="zh-TW" altLang="en-US" sz="3200" dirty="0"/>
          </a:p>
        </p:txBody>
      </p:sp>
      <p:sp>
        <p:nvSpPr>
          <p:cNvPr id="2" name="文字方塊 1"/>
          <p:cNvSpPr txBox="1"/>
          <p:nvPr/>
        </p:nvSpPr>
        <p:spPr>
          <a:xfrm>
            <a:off x="1259632" y="1268760"/>
            <a:ext cx="6984776" cy="4893647"/>
          </a:xfrm>
          <a:prstGeom prst="rect">
            <a:avLst/>
          </a:prstGeom>
          <a:solidFill>
            <a:srgbClr val="F8F8F8">
              <a:alpha val="80000"/>
            </a:srgbClr>
          </a:solidFill>
        </p:spPr>
        <p:txBody>
          <a:bodyPr wrap="square" rtlCol="0">
            <a:spAutoFit/>
          </a:bodyPr>
          <a:lstStyle/>
          <a:p>
            <a:r>
              <a:rPr lang="zh-TW" altLang="en-US" sz="2400" dirty="0" smtClean="0"/>
              <a:t>塑膠應用於生活中</a:t>
            </a:r>
            <a:r>
              <a:rPr lang="zh-TW" altLang="en-US" sz="2400" dirty="0"/>
              <a:t>大部分的</a:t>
            </a:r>
            <a:r>
              <a:rPr lang="zh-TW" altLang="en-US" sz="2400" dirty="0" smtClean="0"/>
              <a:t>用品，其優點就是便宜耐用，且可以大量製造。而其背後隱藏著危害環境的危機，雖然我們已在盡力的克服，節能減碳成了日後的考量，綠能科技於是崛起。</a:t>
            </a:r>
            <a:endParaRPr lang="en-US" altLang="zh-TW" sz="2400" dirty="0" smtClean="0"/>
          </a:p>
          <a:p>
            <a:r>
              <a:rPr lang="zh-TW" altLang="en-US" sz="2400" dirty="0" smtClean="0"/>
              <a:t>參觀了大廠的規模，聆聽了專業人士的報告，雖然內容脫離不了公司的範疇，但還是知道了塑膠這一塊擁有著極大的市場，有著龐大的商機存在。而大公司優勢還是在於擁有先進的設備與傑出的人員，話雖如此，但參觀實驗室還是我最期待的</a:t>
            </a:r>
            <a:r>
              <a:rPr lang="en-US" altLang="zh-TW" sz="2400" dirty="0" smtClean="0"/>
              <a:t>!</a:t>
            </a:r>
            <a:r>
              <a:rPr lang="zh-TW" altLang="en-US" sz="2400" dirty="0" smtClean="0"/>
              <a:t>因為沒上過高分子化學，在專員的講述下才知道各個儀器的作用，也會因為好奇而詢問修過課程的同學，而不能看到晉倫的工廠運作情形是有點小可惜，不過能</a:t>
            </a:r>
            <a:r>
              <a:rPr lang="zh-TW" altLang="en-US" sz="2400" dirty="0" smtClean="0"/>
              <a:t>參觀實驗室就是我這次參訪最大的收穫</a:t>
            </a:r>
            <a:r>
              <a:rPr lang="en-US" altLang="zh-TW" sz="2400" dirty="0" smtClean="0"/>
              <a:t>!</a:t>
            </a:r>
            <a:endParaRPr lang="zh-TW" altLang="en-US" sz="2400" dirty="0"/>
          </a:p>
        </p:txBody>
      </p:sp>
    </p:spTree>
    <p:extLst>
      <p:ext uri="{BB962C8B-B14F-4D97-AF65-F5344CB8AC3E}">
        <p14:creationId xmlns:p14="http://schemas.microsoft.com/office/powerpoint/2010/main" val="1191668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圓角矩形 11"/>
          <p:cNvSpPr/>
          <p:nvPr/>
        </p:nvSpPr>
        <p:spPr>
          <a:xfrm>
            <a:off x="323528" y="332656"/>
            <a:ext cx="8496944" cy="6264696"/>
          </a:xfrm>
          <a:prstGeom prst="roundRect">
            <a:avLst>
              <a:gd name="adj" fmla="val 10000"/>
            </a:avLst>
          </a:prstGeom>
          <a:gradFill>
            <a:gsLst>
              <a:gs pos="60000">
                <a:schemeClr val="bg1">
                  <a:lumMod val="0"/>
                  <a:lumOff val="100000"/>
                  <a:alpha val="61000"/>
                </a:schemeClr>
              </a:gs>
              <a:gs pos="0">
                <a:schemeClr val="bg2">
                  <a:lumMod val="65000"/>
                  <a:alpha val="56000"/>
                </a:schemeClr>
              </a:gs>
              <a:gs pos="90000">
                <a:schemeClr val="bg1">
                  <a:lumMod val="0"/>
                  <a:lumOff val="100000"/>
                </a:schemeClr>
              </a:gs>
            </a:gsLst>
            <a:lin ang="1200000" scaled="0"/>
          </a:gradFill>
          <a:ln>
            <a:solidFill>
              <a:schemeClr val="bg1"/>
            </a:solidFill>
          </a:ln>
        </p:spPr>
        <p:style>
          <a:lnRef idx="2">
            <a:schemeClr val="dk1">
              <a:shade val="80000"/>
              <a:hueOff val="0"/>
              <a:satOff val="0"/>
              <a:lumOff val="0"/>
              <a:alphaOff val="0"/>
            </a:schemeClr>
          </a:lnRef>
          <a:fillRef idx="1">
            <a:scrgbClr r="0" g="0" b="0"/>
          </a:fillRef>
          <a:effectRef idx="0">
            <a:schemeClr val="dk1">
              <a:tint val="40000"/>
              <a:hueOff val="0"/>
              <a:satOff val="0"/>
              <a:lumOff val="0"/>
              <a:alphaOff val="0"/>
            </a:schemeClr>
          </a:effectRef>
          <a:fontRef idx="minor">
            <a:schemeClr val="lt1">
              <a:hueOff val="0"/>
              <a:satOff val="0"/>
              <a:lumOff val="0"/>
              <a:alphaOff val="0"/>
            </a:schemeClr>
          </a:fontRef>
        </p:style>
      </p:sp>
      <p:sp>
        <p:nvSpPr>
          <p:cNvPr id="7" name="標題 6"/>
          <p:cNvSpPr>
            <a:spLocks noGrp="1"/>
          </p:cNvSpPr>
          <p:nvPr>
            <p:ph type="title"/>
          </p:nvPr>
        </p:nvSpPr>
        <p:spPr/>
        <p:txBody>
          <a:bodyPr>
            <a:normAutofit/>
          </a:bodyPr>
          <a:lstStyle/>
          <a:p>
            <a:r>
              <a:rPr lang="zh-TW" altLang="en-US" sz="3200" dirty="0" smtClean="0">
                <a:solidFill>
                  <a:schemeClr val="dk1"/>
                </a:solidFill>
                <a:latin typeface="+mn-lt"/>
                <a:ea typeface="+mn-ea"/>
                <a:cs typeface="+mn-cs"/>
              </a:rPr>
              <a:t>結語</a:t>
            </a:r>
            <a:endParaRPr lang="zh-TW" altLang="en-US" sz="3200" dirty="0">
              <a:solidFill>
                <a:schemeClr val="dk1"/>
              </a:solidFill>
              <a:latin typeface="+mn-lt"/>
              <a:ea typeface="+mn-ea"/>
              <a:cs typeface="+mn-cs"/>
            </a:endParaRPr>
          </a:p>
        </p:txBody>
      </p:sp>
      <p:pic>
        <p:nvPicPr>
          <p:cNvPr id="11" name="圖片 10"/>
          <p:cNvPicPr>
            <a:picLocks noChangeAspect="1"/>
          </p:cNvPicPr>
          <p:nvPr/>
        </p:nvPicPr>
        <p:blipFill>
          <a:blip r:embed="rId3" cstate="print">
            <a:biLevel thresh="75000"/>
            <a:extLst>
              <a:ext uri="{BEBA8EAE-BF5A-486C-A8C5-ECC9F3942E4B}">
                <a14:imgProps xmlns:a14="http://schemas.microsoft.com/office/drawing/2010/main">
                  <a14:imgLayer r:embed="rId4">
                    <a14:imgEffect>
                      <a14:artisticPhotocopy/>
                    </a14:imgEffect>
                    <a14:imgEffect>
                      <a14:sharpenSoften amount="36000"/>
                    </a14:imgEffect>
                    <a14:imgEffect>
                      <a14:colorTemperature colorTemp="4700"/>
                    </a14:imgEffect>
                    <a14:imgEffect>
                      <a14:saturation sat="0"/>
                    </a14:imgEffect>
                    <a14:imgEffect>
                      <a14:brightnessContrast bright="46000" contrast="-32000"/>
                    </a14:imgEffect>
                  </a14:imgLayer>
                </a14:imgProps>
              </a:ext>
              <a:ext uri="{28A0092B-C50C-407E-A947-70E740481C1C}">
                <a14:useLocalDpi xmlns:a14="http://schemas.microsoft.com/office/drawing/2010/main" val="0"/>
              </a:ext>
            </a:extLst>
          </a:blip>
          <a:stretch>
            <a:fillRect/>
          </a:stretch>
        </p:blipFill>
        <p:spPr>
          <a:xfrm>
            <a:off x="6377881" y="4293096"/>
            <a:ext cx="2424674" cy="2424674"/>
          </a:xfrm>
          <a:prstGeom prst="ellipse">
            <a:avLst/>
          </a:prstGeom>
          <a:solidFill>
            <a:schemeClr val="tx1">
              <a:alpha val="0"/>
            </a:schemeClr>
          </a:solidFill>
          <a:ln>
            <a:solidFill>
              <a:schemeClr val="tx1">
                <a:alpha val="74000"/>
              </a:schemeClr>
            </a:solidFill>
          </a:ln>
          <a:effectLst>
            <a:outerShdw sx="1000" sy="1000" algn="ctr" rotWithShape="0">
              <a:srgbClr val="000000"/>
            </a:outerShdw>
            <a:softEdge rad="112500"/>
          </a:effectLst>
        </p:spPr>
      </p:pic>
      <p:sp>
        <p:nvSpPr>
          <p:cNvPr id="10" name="內容版面配置區 9"/>
          <p:cNvSpPr>
            <a:spLocks noGrp="1"/>
          </p:cNvSpPr>
          <p:nvPr>
            <p:ph idx="1"/>
          </p:nvPr>
        </p:nvSpPr>
        <p:spPr>
          <a:xfrm>
            <a:off x="467544" y="1268760"/>
            <a:ext cx="8229600" cy="5400600"/>
          </a:xfrm>
          <a:noFill/>
        </p:spPr>
        <p:txBody>
          <a:bodyPr>
            <a:normAutofit/>
          </a:bodyPr>
          <a:lstStyle/>
          <a:p>
            <a:r>
              <a:rPr lang="zh-TW" altLang="en-US" dirty="0" smtClean="0"/>
              <a:t>塑膠，不陌生的名詞，伴隨你一生如家人般親近，不吭一聲默默的付出，而你卻不曾意識到，倘若哪天，你停下了腳步，捫心自問，</a:t>
            </a:r>
            <a:r>
              <a:rPr lang="en-US" altLang="zh-TW" dirty="0"/>
              <a:t>【</a:t>
            </a:r>
            <a:r>
              <a:rPr lang="zh-TW" altLang="en-US" dirty="0" smtClean="0"/>
              <a:t>你的生活中有多少的塑膠</a:t>
            </a:r>
            <a:r>
              <a:rPr lang="en-US" altLang="zh-TW" dirty="0" smtClean="0"/>
              <a:t>?】</a:t>
            </a:r>
            <a:endParaRPr lang="en-US" altLang="zh-TW" dirty="0"/>
          </a:p>
          <a:p>
            <a:r>
              <a:rPr lang="zh-TW" altLang="en-US" dirty="0" smtClean="0"/>
              <a:t>過於平凡使你遺忘了他的貢獻，而有一群人在這平凡的東西背後默默地使他不平凡。</a:t>
            </a:r>
            <a:endParaRPr lang="en-US" altLang="zh-TW" dirty="0" smtClean="0"/>
          </a:p>
          <a:p>
            <a:r>
              <a:rPr lang="zh-TW" altLang="en-US" dirty="0"/>
              <a:t>我們要</a:t>
            </a:r>
            <a:r>
              <a:rPr lang="zh-TW" altLang="en-US" dirty="0" smtClean="0"/>
              <a:t>如何面對生活中的依靠</a:t>
            </a:r>
            <a:endParaRPr lang="en-US" altLang="zh-TW" dirty="0" smtClean="0"/>
          </a:p>
          <a:p>
            <a:pPr marL="0" indent="0">
              <a:buNone/>
            </a:pPr>
            <a:r>
              <a:rPr lang="zh-TW" altLang="en-US" dirty="0" smtClean="0"/>
              <a:t>改善塑膠對環境的危害性，</a:t>
            </a:r>
            <a:endParaRPr lang="en-US" altLang="zh-TW" dirty="0" smtClean="0"/>
          </a:p>
          <a:p>
            <a:pPr marL="0" indent="0">
              <a:buNone/>
            </a:pPr>
            <a:r>
              <a:rPr lang="zh-TW" altLang="en-US" dirty="0" smtClean="0"/>
              <a:t>                                         </a:t>
            </a:r>
            <a:r>
              <a:rPr lang="zh-TW" altLang="en-US" i="1" dirty="0" smtClean="0"/>
              <a:t>值得</a:t>
            </a:r>
            <a:r>
              <a:rPr lang="zh-TW" altLang="en-US" i="1" dirty="0"/>
              <a:t>我們思考</a:t>
            </a:r>
            <a:endParaRPr lang="en-US" altLang="zh-TW" i="1" dirty="0" smtClean="0"/>
          </a:p>
          <a:p>
            <a:pPr marL="0" indent="0" algn="ctr">
              <a:buNone/>
            </a:pPr>
            <a:r>
              <a:rPr lang="zh-TW" altLang="en-US" sz="1600" dirty="0" smtClean="0"/>
              <a:t>                                                              </a:t>
            </a:r>
            <a:endParaRPr lang="en-US" altLang="zh-TW" dirty="0" smtClean="0"/>
          </a:p>
        </p:txBody>
      </p:sp>
      <p:sp>
        <p:nvSpPr>
          <p:cNvPr id="13" name="文字方塊 12"/>
          <p:cNvSpPr txBox="1"/>
          <p:nvPr/>
        </p:nvSpPr>
        <p:spPr>
          <a:xfrm>
            <a:off x="5297761" y="6135687"/>
            <a:ext cx="2160240" cy="923330"/>
          </a:xfrm>
          <a:prstGeom prst="rect">
            <a:avLst/>
          </a:prstGeom>
          <a:noFill/>
        </p:spPr>
        <p:txBody>
          <a:bodyPr wrap="square" rtlCol="0">
            <a:spAutoFit/>
          </a:bodyPr>
          <a:lstStyle/>
          <a:p>
            <a:r>
              <a:rPr lang="zh-TW" altLang="en-US" u="sng" spc="600" dirty="0" smtClean="0"/>
              <a:t>蔡中剛 </a:t>
            </a:r>
            <a:r>
              <a:rPr lang="en-US" altLang="zh-TW" u="sng" spc="600" dirty="0" smtClean="0"/>
              <a:t>2014.12.31</a:t>
            </a:r>
          </a:p>
          <a:p>
            <a:endParaRPr lang="zh-TW" altLang="en-US" dirty="0"/>
          </a:p>
        </p:txBody>
      </p:sp>
    </p:spTree>
    <p:extLst>
      <p:ext uri="{BB962C8B-B14F-4D97-AF65-F5344CB8AC3E}">
        <p14:creationId xmlns:p14="http://schemas.microsoft.com/office/powerpoint/2010/main" val="33034675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科技">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492</TotalTime>
  <Words>674</Words>
  <Application>Microsoft Office PowerPoint</Application>
  <PresentationFormat>如螢幕大小 (4:3)</PresentationFormat>
  <Paragraphs>55</Paragraphs>
  <Slides>9</Slides>
  <Notes>1</Notes>
  <HiddenSlides>0</HiddenSlides>
  <MMClips>0</MMClips>
  <ScaleCrop>false</ScaleCrop>
  <HeadingPairs>
    <vt:vector size="4" baseType="variant">
      <vt:variant>
        <vt:lpstr>佈景主題</vt:lpstr>
      </vt:variant>
      <vt:variant>
        <vt:i4>1</vt:i4>
      </vt:variant>
      <vt:variant>
        <vt:lpstr>投影片標題</vt:lpstr>
      </vt:variant>
      <vt:variant>
        <vt:i4>9</vt:i4>
      </vt:variant>
    </vt:vector>
  </HeadingPairs>
  <TitlesOfParts>
    <vt:vector size="10" baseType="lpstr">
      <vt:lpstr>Office 佈景主題</vt:lpstr>
      <vt:lpstr>班級: 化工四乙 組別: 第八組 組員: 蔡中剛            黃婕怡            呂佳旻 指導老師: 吳豐智 老師 </vt:lpstr>
      <vt:lpstr>關於晉倫</vt:lpstr>
      <vt:lpstr>關於晉倫</vt:lpstr>
      <vt:lpstr>環境政策</vt:lpstr>
      <vt:lpstr>高精密設備</vt:lpstr>
      <vt:lpstr>嚴格產品測試</vt:lpstr>
      <vt:lpstr>主力產品</vt:lpstr>
      <vt:lpstr>參訪心得</vt:lpstr>
      <vt:lpstr>結語</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34</cp:revision>
  <dcterms:created xsi:type="dcterms:W3CDTF">2014-12-30T09:36:22Z</dcterms:created>
  <dcterms:modified xsi:type="dcterms:W3CDTF">2014-12-30T17:48:31Z</dcterms:modified>
</cp:coreProperties>
</file>