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0"/>
  </p:notesMasterIdLst>
  <p:sldIdLst>
    <p:sldId id="256" r:id="rId2"/>
    <p:sldId id="257" r:id="rId3"/>
    <p:sldId id="258" r:id="rId4"/>
    <p:sldId id="259" r:id="rId5"/>
    <p:sldId id="264" r:id="rId6"/>
    <p:sldId id="261"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94"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6F092E-EB47-486C-A7FE-C6E0D24FA379}" type="datetimeFigureOut">
              <a:rPr lang="zh-TW" altLang="en-US" smtClean="0"/>
              <a:pPr/>
              <a:t>2015/1/7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F664A3-8B04-4B55-A190-0300CDA8C7C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1F664A3-8B04-4B55-A190-0300CDA8C7CA}" type="slidenum">
              <a:rPr lang="zh-TW" altLang="en-US" smtClean="0"/>
              <a:pPr/>
              <a:t>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2"/>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173157"/>
            <a:ext cx="7772400" cy="1470025"/>
          </a:xfrm>
        </p:spPr>
        <p:txBody>
          <a:bodyPr anchor="b"/>
          <a:lstStyle>
            <a:lvl1pPr algn="l">
              <a:defRPr sz="4800"/>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43768" y="274639"/>
            <a:ext cx="1543032"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9"/>
            <a:ext cx="661513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2924181"/>
            <a:ext cx="7772400" cy="1362075"/>
          </a:xfrm>
        </p:spPr>
        <p:txBody>
          <a:bodyPr anchor="t"/>
          <a:lstStyle>
            <a:lvl1pPr algn="l">
              <a:defRPr sz="44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98906-CD64-4507-BA74-916E29B2D5D6}" type="slidenum">
              <a:rPr lang="zh-TW" altLang="en-US" smtClean="0"/>
              <a:pPr/>
              <a:t>‹#›</a:t>
            </a:fld>
            <a:endParaRPr lang="zh-TW" altLang="en-US"/>
          </a:p>
        </p:txBody>
      </p:sp>
      <p:sp>
        <p:nvSpPr>
          <p:cNvPr id="2" name="標題 1"/>
          <p:cNvSpPr>
            <a:spLocks noGrp="1"/>
          </p:cNvSpPr>
          <p:nvPr>
            <p:ph type="title"/>
          </p:nvPr>
        </p:nvSpPr>
        <p:spPr>
          <a:xfrm>
            <a:off x="457205" y="285728"/>
            <a:ext cx="8230993" cy="696626"/>
          </a:xfrm>
        </p:spPr>
        <p:txBody>
          <a:bodyPr anchor="ctr"/>
          <a:lstStyle>
            <a:lvl1pPr algn="ctr">
              <a:defRPr sz="3600" b="0"/>
            </a:lvl1pPr>
          </a:lstStyle>
          <a:p>
            <a:r>
              <a:rPr kumimoji="0" lang="zh-TW" altLang="en-US" smtClean="0"/>
              <a:t>按一下以編輯母片標題樣式</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001024" y="642918"/>
            <a:ext cx="785818" cy="4572032"/>
          </a:xfrm>
        </p:spPr>
        <p:txBody>
          <a:bodyPr vert="eaVert"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975430F-6EC1-4A1E-819D-72AEA1472A5E}" type="datetimeFigureOut">
              <a:rPr lang="zh-TW" altLang="en-US" smtClean="0"/>
              <a:pPr/>
              <a:t>2015/1/7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98906-CD64-4507-BA74-916E29B2D5D6}"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13" cstate="print">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圖片 8"/>
          <p:cNvPicPr>
            <a:picLocks noChangeAspect="1"/>
          </p:cNvPicPr>
          <p:nvPr/>
        </p:nvPicPr>
        <p:blipFill>
          <a:blip r:embed="rId14" cstate="print">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E975430F-6EC1-4A1E-819D-72AEA1472A5E}" type="datetimeFigureOut">
              <a:rPr lang="zh-TW" altLang="en-US" smtClean="0"/>
              <a:pPr/>
              <a:t>2015/1/7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88198906-CD64-4507-BA74-916E29B2D5D6}"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a:xfrm>
            <a:off x="1763688" y="2204864"/>
            <a:ext cx="5915000" cy="4309939"/>
          </a:xfrm>
        </p:spPr>
        <p:txBody>
          <a:bodyPr>
            <a:noAutofit/>
          </a:bodyPr>
          <a:lstStyle/>
          <a:p>
            <a:pPr indent="-360000">
              <a:lnSpc>
                <a:spcPts val="4000"/>
              </a:lnSpc>
              <a:buNone/>
            </a:pPr>
            <a:r>
              <a:rPr lang="zh-TW" altLang="en-US" sz="2800" b="1" dirty="0" smtClean="0">
                <a:latin typeface="Adobe 繁黑體 Std B" pitchFamily="34" charset="-120"/>
                <a:ea typeface="Adobe 繁黑體 Std B" pitchFamily="34" charset="-120"/>
              </a:rPr>
              <a:t>班級：化工四乙</a:t>
            </a:r>
            <a:endParaRPr lang="en-US" altLang="zh-TW" sz="2800" b="1" dirty="0" smtClean="0">
              <a:latin typeface="Adobe 繁黑體 Std B" pitchFamily="34" charset="-120"/>
              <a:ea typeface="Adobe 繁黑體 Std B" pitchFamily="34" charset="-120"/>
            </a:endParaRPr>
          </a:p>
          <a:p>
            <a:pPr indent="-360000">
              <a:lnSpc>
                <a:spcPts val="4000"/>
              </a:lnSpc>
              <a:buNone/>
            </a:pPr>
            <a:r>
              <a:rPr lang="zh-TW" altLang="en-US" sz="2800" b="1" dirty="0" smtClean="0">
                <a:latin typeface="Adobe 繁黑體 Std B" pitchFamily="34" charset="-120"/>
                <a:ea typeface="Adobe 繁黑體 Std B" pitchFamily="34" charset="-120"/>
              </a:rPr>
              <a:t>組別：第一組</a:t>
            </a:r>
            <a:endParaRPr lang="en-US" altLang="zh-TW" sz="2800" b="1" dirty="0" smtClean="0">
              <a:latin typeface="Adobe 繁黑體 Std B" pitchFamily="34" charset="-120"/>
              <a:ea typeface="Adobe 繁黑體 Std B" pitchFamily="34" charset="-120"/>
            </a:endParaRPr>
          </a:p>
          <a:p>
            <a:pPr indent="-360000">
              <a:lnSpc>
                <a:spcPts val="4000"/>
              </a:lnSpc>
              <a:buNone/>
            </a:pPr>
            <a:r>
              <a:rPr lang="zh-TW" altLang="en-US" sz="2800" b="1" dirty="0" smtClean="0">
                <a:latin typeface="Adobe 繁黑體 Std B" pitchFamily="34" charset="-120"/>
                <a:ea typeface="Adobe 繁黑體 Std B" pitchFamily="34" charset="-120"/>
              </a:rPr>
              <a:t>組員：</a:t>
            </a:r>
            <a:endParaRPr lang="en-US" altLang="zh-TW" sz="2800" b="1" dirty="0" smtClean="0">
              <a:latin typeface="Adobe 繁黑體 Std B" pitchFamily="34" charset="-120"/>
              <a:ea typeface="Adobe 繁黑體 Std B" pitchFamily="34" charset="-120"/>
            </a:endParaRPr>
          </a:p>
          <a:p>
            <a:pPr marL="1440000" indent="-360000">
              <a:lnSpc>
                <a:spcPts val="4000"/>
              </a:lnSpc>
              <a:buNone/>
            </a:pPr>
            <a:r>
              <a:rPr lang="en-US" altLang="zh-TW" sz="2800" b="1" dirty="0" smtClean="0">
                <a:latin typeface="Adobe 繁黑體 Std B" pitchFamily="34" charset="-120"/>
                <a:ea typeface="Adobe 繁黑體 Std B" pitchFamily="34" charset="-120"/>
              </a:rPr>
              <a:t>U0014102  </a:t>
            </a:r>
            <a:r>
              <a:rPr lang="zh-TW" altLang="en-US" sz="2800" b="1" dirty="0" smtClean="0">
                <a:latin typeface="Adobe 繁黑體 Std B" pitchFamily="34" charset="-120"/>
                <a:ea typeface="Adobe 繁黑體 Std B" pitchFamily="34" charset="-120"/>
              </a:rPr>
              <a:t>洪識涵</a:t>
            </a:r>
            <a:endParaRPr lang="en-US" altLang="zh-TW" sz="2800" b="1" dirty="0" smtClean="0">
              <a:latin typeface="Adobe 繁黑體 Std B" pitchFamily="34" charset="-120"/>
              <a:ea typeface="Adobe 繁黑體 Std B" pitchFamily="34" charset="-120"/>
            </a:endParaRPr>
          </a:p>
          <a:p>
            <a:pPr marL="1440000" indent="-360000">
              <a:lnSpc>
                <a:spcPts val="4000"/>
              </a:lnSpc>
              <a:buNone/>
            </a:pPr>
            <a:r>
              <a:rPr lang="en-US" altLang="zh-TW" sz="2800" b="1" dirty="0" smtClean="0">
                <a:latin typeface="Adobe 繁黑體 Std B" pitchFamily="34" charset="-120"/>
                <a:ea typeface="Adobe 繁黑體 Std B" pitchFamily="34" charset="-120"/>
              </a:rPr>
              <a:t>U0014123</a:t>
            </a:r>
            <a:r>
              <a:rPr lang="zh-TW" altLang="en-US" sz="2800" b="1" dirty="0" smtClean="0">
                <a:latin typeface="Adobe 繁黑體 Std B" pitchFamily="34" charset="-120"/>
                <a:ea typeface="Adobe 繁黑體 Std B" pitchFamily="34" charset="-120"/>
              </a:rPr>
              <a:t>  譚嘉慧</a:t>
            </a:r>
            <a:endParaRPr lang="en-US" altLang="zh-TW" sz="2800" b="1" u="sng" dirty="0" smtClean="0">
              <a:latin typeface="Adobe 繁黑體 Std B" pitchFamily="34" charset="-120"/>
              <a:ea typeface="Adobe 繁黑體 Std B" pitchFamily="34" charset="-120"/>
            </a:endParaRPr>
          </a:p>
          <a:p>
            <a:pPr marL="1440000" indent="-360000">
              <a:lnSpc>
                <a:spcPts val="4000"/>
              </a:lnSpc>
              <a:buNone/>
            </a:pPr>
            <a:r>
              <a:rPr lang="en-US" altLang="zh-TW" sz="2800" b="1" dirty="0" smtClean="0">
                <a:latin typeface="Adobe 繁黑體 Std B" pitchFamily="34" charset="-120"/>
                <a:ea typeface="Adobe 繁黑體 Std B" pitchFamily="34" charset="-120"/>
              </a:rPr>
              <a:t>U0014130</a:t>
            </a:r>
            <a:r>
              <a:rPr lang="zh-TW" altLang="en-US" sz="2800" b="1" dirty="0" smtClean="0">
                <a:latin typeface="Adobe 繁黑體 Std B" pitchFamily="34" charset="-120"/>
                <a:ea typeface="Adobe 繁黑體 Std B" pitchFamily="34" charset="-120"/>
              </a:rPr>
              <a:t>  陳亭如</a:t>
            </a:r>
            <a:endParaRPr lang="en-US" altLang="zh-TW" sz="2800" b="1" dirty="0" smtClean="0">
              <a:latin typeface="Adobe 繁黑體 Std B" pitchFamily="34" charset="-120"/>
              <a:ea typeface="Adobe 繁黑體 Std B" pitchFamily="34" charset="-120"/>
            </a:endParaRPr>
          </a:p>
          <a:p>
            <a:pPr indent="-360000">
              <a:lnSpc>
                <a:spcPts val="4000"/>
              </a:lnSpc>
              <a:buNone/>
            </a:pPr>
            <a:r>
              <a:rPr lang="zh-TW" altLang="en-US" sz="2800" b="1" dirty="0" smtClean="0">
                <a:latin typeface="Adobe 繁黑體 Std B" pitchFamily="34" charset="-120"/>
                <a:ea typeface="Adobe 繁黑體 Std B" pitchFamily="34" charset="-120"/>
              </a:rPr>
              <a:t>指導老師：吳豐智老師</a:t>
            </a:r>
            <a:endParaRPr lang="en-US" altLang="zh-TW" sz="2800" b="1" dirty="0" smtClean="0">
              <a:latin typeface="Adobe 繁黑體 Std B" pitchFamily="34" charset="-120"/>
              <a:ea typeface="Adobe 繁黑體 Std B" pitchFamily="34" charset="-120"/>
            </a:endParaRPr>
          </a:p>
        </p:txBody>
      </p:sp>
      <p:sp>
        <p:nvSpPr>
          <p:cNvPr id="6" name="矩形 5"/>
          <p:cNvSpPr/>
          <p:nvPr/>
        </p:nvSpPr>
        <p:spPr>
          <a:xfrm>
            <a:off x="611560" y="188640"/>
            <a:ext cx="7992888" cy="1754326"/>
          </a:xfrm>
          <a:prstGeom prst="rect">
            <a:avLst/>
          </a:prstGeom>
          <a:noFill/>
        </p:spPr>
        <p:txBody>
          <a:bodyPr wrap="square" lIns="91440" tIns="45720" rIns="91440" bIns="45720">
            <a:spAutoFit/>
          </a:bodyPr>
          <a:lstStyle/>
          <a:p>
            <a:pPr algn="ctr"/>
            <a:r>
              <a:rPr lang="zh-TW" altLang="en-US" sz="5400" b="1" dirty="0" smtClean="0">
                <a:ln w="10541" cmpd="sng">
                  <a:solidFill>
                    <a:schemeClr val="accent6">
                      <a:lumMod val="75000"/>
                    </a:schemeClr>
                  </a:solidFill>
                  <a:prstDash val="solid"/>
                </a:ln>
                <a:solidFill>
                  <a:srgbClr val="C00000"/>
                </a:solidFill>
                <a:latin typeface="Adobe 繁黑體 Std B" pitchFamily="34" charset="-120"/>
                <a:ea typeface="Adobe 繁黑體 Std B" pitchFamily="34" charset="-120"/>
              </a:rPr>
              <a:t>校外參訪</a:t>
            </a:r>
            <a:r>
              <a:rPr lang="en-US" altLang="zh-TW" sz="5400" b="1" dirty="0" smtClean="0">
                <a:ln w="10541" cmpd="sng">
                  <a:solidFill>
                    <a:schemeClr val="accent6">
                      <a:lumMod val="75000"/>
                    </a:schemeClr>
                  </a:solidFill>
                  <a:prstDash val="solid"/>
                </a:ln>
                <a:solidFill>
                  <a:srgbClr val="C00000"/>
                </a:solidFill>
                <a:latin typeface="Adobe 繁黑體 Std B" pitchFamily="34" charset="-120"/>
                <a:ea typeface="Adobe 繁黑體 Std B" pitchFamily="34" charset="-120"/>
              </a:rPr>
              <a:t>—</a:t>
            </a:r>
            <a:br>
              <a:rPr lang="en-US" altLang="zh-TW" sz="5400" b="1" dirty="0" smtClean="0">
                <a:ln w="10541" cmpd="sng">
                  <a:solidFill>
                    <a:schemeClr val="accent6">
                      <a:lumMod val="75000"/>
                    </a:schemeClr>
                  </a:solidFill>
                  <a:prstDash val="solid"/>
                </a:ln>
                <a:solidFill>
                  <a:srgbClr val="C00000"/>
                </a:solidFill>
                <a:latin typeface="Adobe 繁黑體 Std B" pitchFamily="34" charset="-120"/>
                <a:ea typeface="Adobe 繁黑體 Std B" pitchFamily="34" charset="-120"/>
              </a:rPr>
            </a:br>
            <a:r>
              <a:rPr lang="zh-TW" altLang="en-US" sz="5400" b="1" dirty="0" smtClean="0">
                <a:ln w="10541" cmpd="sng">
                  <a:solidFill>
                    <a:schemeClr val="accent6">
                      <a:lumMod val="75000"/>
                    </a:schemeClr>
                  </a:solidFill>
                  <a:prstDash val="solid"/>
                </a:ln>
                <a:solidFill>
                  <a:srgbClr val="C00000"/>
                </a:solidFill>
                <a:latin typeface="Adobe 繁黑體 Std B" pitchFamily="34" charset="-120"/>
                <a:ea typeface="Adobe 繁黑體 Std B" pitchFamily="34" charset="-120"/>
              </a:rPr>
              <a:t>晉倫科技股份有限公司</a:t>
            </a:r>
            <a:endParaRPr lang="zh-TW" altLang="en-US" sz="5400" b="1" dirty="0">
              <a:ln w="10541" cmpd="sng">
                <a:solidFill>
                  <a:schemeClr val="accent6">
                    <a:lumMod val="75000"/>
                  </a:schemeClr>
                </a:solidFill>
                <a:prstDash val="solid"/>
              </a:ln>
              <a:solidFill>
                <a:srgbClr val="C00000"/>
              </a:solidFill>
            </a:endParaRPr>
          </a:p>
        </p:txBody>
      </p:sp>
      <p:pic>
        <p:nvPicPr>
          <p:cNvPr id="7" name="圖片 6" descr="CIMG3591-1.jpg"/>
          <p:cNvPicPr>
            <a:picLocks noChangeAspect="1"/>
          </p:cNvPicPr>
          <p:nvPr/>
        </p:nvPicPr>
        <p:blipFill>
          <a:blip r:embed="rId2" cstate="print"/>
          <a:stretch>
            <a:fillRect/>
          </a:stretch>
        </p:blipFill>
        <p:spPr>
          <a:xfrm>
            <a:off x="6696000" y="3604030"/>
            <a:ext cx="2448000" cy="3253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88640"/>
            <a:ext cx="8229600" cy="1008112"/>
          </a:xfrm>
        </p:spPr>
        <p:txBody>
          <a:bodyPr>
            <a:normAutofit/>
          </a:bodyPr>
          <a:lstStyle/>
          <a:p>
            <a:r>
              <a:rPr lang="zh-TW" altLang="en-US" sz="6000" b="1" dirty="0" smtClean="0">
                <a:latin typeface="Adobe 繁黑體 Std B" pitchFamily="34" charset="-120"/>
                <a:ea typeface="Adobe 繁黑體 Std B" pitchFamily="34" charset="-120"/>
              </a:rPr>
              <a:t>簡介</a:t>
            </a:r>
            <a:endParaRPr lang="zh-TW" altLang="en-US" sz="6000" b="1" dirty="0">
              <a:latin typeface="Adobe 繁黑體 Std B" pitchFamily="34" charset="-120"/>
              <a:ea typeface="Adobe 繁黑體 Std B" pitchFamily="34" charset="-120"/>
            </a:endParaRPr>
          </a:p>
        </p:txBody>
      </p:sp>
      <p:sp>
        <p:nvSpPr>
          <p:cNvPr id="3" name="內容版面配置區 2"/>
          <p:cNvSpPr>
            <a:spLocks noGrp="1"/>
          </p:cNvSpPr>
          <p:nvPr>
            <p:ph idx="1"/>
          </p:nvPr>
        </p:nvSpPr>
        <p:spPr>
          <a:xfrm>
            <a:off x="395536" y="1340768"/>
            <a:ext cx="8229600" cy="5184576"/>
          </a:xfrm>
        </p:spPr>
        <p:txBody>
          <a:bodyPr>
            <a:noAutofit/>
          </a:bodyPr>
          <a:lstStyle/>
          <a:p>
            <a:pPr>
              <a:lnSpc>
                <a:spcPts val="2500"/>
              </a:lnSpc>
              <a:buFont typeface="Wingdings" pitchFamily="2" charset="2"/>
              <a:buChar char="l"/>
            </a:pPr>
            <a:r>
              <a:rPr lang="en-US" altLang="zh-TW" sz="2400" dirty="0" smtClean="0">
                <a:latin typeface="Adobe 繁黑體 Std B" pitchFamily="34" charset="-120"/>
                <a:ea typeface="Adobe 繁黑體 Std B" pitchFamily="34" charset="-120"/>
              </a:rPr>
              <a:t>1982</a:t>
            </a:r>
            <a:r>
              <a:rPr lang="zh-TW" altLang="en-US" sz="2400" dirty="0" smtClean="0">
                <a:latin typeface="Adobe 繁黑體 Std B" pitchFamily="34" charset="-120"/>
                <a:ea typeface="Adobe 繁黑體 Std B" pitchFamily="34" charset="-120"/>
              </a:rPr>
              <a:t>年成立，</a:t>
            </a:r>
            <a:r>
              <a:rPr lang="en-US" altLang="zh-TW" sz="2400" dirty="0" smtClean="0">
                <a:latin typeface="Adobe 繁黑體 Std B" pitchFamily="34" charset="-120"/>
                <a:ea typeface="Adobe 繁黑體 Std B" pitchFamily="34" charset="-120"/>
              </a:rPr>
              <a:t>2002</a:t>
            </a:r>
            <a:r>
              <a:rPr lang="zh-TW" altLang="en-US" sz="2400" dirty="0" smtClean="0">
                <a:latin typeface="Adobe 繁黑體 Std B" pitchFamily="34" charset="-120"/>
                <a:ea typeface="Adobe 繁黑體 Std B" pitchFamily="34" charset="-120"/>
              </a:rPr>
              <a:t>年</a:t>
            </a:r>
            <a:r>
              <a:rPr lang="en-US" altLang="zh-TW" sz="2400" dirty="0" smtClean="0">
                <a:latin typeface="Adobe 繁黑體 Std B" pitchFamily="34" charset="-120"/>
                <a:ea typeface="Adobe 繁黑體 Std B" pitchFamily="34" charset="-120"/>
              </a:rPr>
              <a:t>2</a:t>
            </a:r>
            <a:r>
              <a:rPr lang="zh-TW" altLang="en-US" sz="2400" dirty="0" smtClean="0">
                <a:latin typeface="Adobe 繁黑體 Std B" pitchFamily="34" charset="-120"/>
                <a:ea typeface="Adobe 繁黑體 Std B" pitchFamily="34" charset="-120"/>
              </a:rPr>
              <a:t>月正式在台灣證券交易所上櫃</a:t>
            </a:r>
            <a:endParaRPr lang="en-US" altLang="zh-TW" sz="2400" dirty="0" smtClean="0">
              <a:latin typeface="Adobe 繁黑體 Std B" pitchFamily="34" charset="-120"/>
              <a:ea typeface="Adobe 繁黑體 Std B" pitchFamily="34" charset="-120"/>
            </a:endParaRPr>
          </a:p>
          <a:p>
            <a:pPr>
              <a:lnSpc>
                <a:spcPts val="2500"/>
              </a:lnSpc>
              <a:buNone/>
            </a:pPr>
            <a:r>
              <a:rPr lang="en-US" altLang="zh-TW" sz="2400" dirty="0" smtClean="0">
                <a:latin typeface="Adobe 繁黑體 Std B" pitchFamily="34" charset="-120"/>
                <a:ea typeface="Adobe 繁黑體 Std B" pitchFamily="34" charset="-120"/>
              </a:rPr>
              <a:t>   </a:t>
            </a:r>
            <a:r>
              <a:rPr lang="zh-TW" altLang="en-US" sz="2400" dirty="0" smtClean="0">
                <a:latin typeface="Adobe 繁黑體 Std B" pitchFamily="34" charset="-120"/>
                <a:ea typeface="Adobe 繁黑體 Std B" pitchFamily="34" charset="-120"/>
              </a:rPr>
              <a:t>（首間同類型上櫃公司）</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latin typeface="Adobe 繁黑體 Std B" pitchFamily="34" charset="-120"/>
                <a:ea typeface="Adobe 繁黑體 Std B" pitchFamily="34" charset="-120"/>
              </a:rPr>
              <a:t>總公司設於台灣，</a:t>
            </a:r>
            <a:r>
              <a:rPr lang="zh-TW" altLang="en-US" sz="2400" dirty="0" smtClean="0">
                <a:solidFill>
                  <a:srgbClr val="FF0000"/>
                </a:solidFill>
                <a:latin typeface="Adobe 繁黑體 Std B" pitchFamily="34" charset="-120"/>
                <a:ea typeface="Adobe 繁黑體 Std B" pitchFamily="34" charset="-120"/>
              </a:rPr>
              <a:t>致力研發、生產工程塑膠及複合材料配料及配色技術</a:t>
            </a:r>
            <a:r>
              <a:rPr lang="zh-TW" altLang="en-US" sz="2400" dirty="0" smtClean="0">
                <a:latin typeface="Adobe 繁黑體 Std B" pitchFamily="34" charset="-120"/>
                <a:ea typeface="Adobe 繁黑體 Std B" pitchFamily="34" charset="-120"/>
              </a:rPr>
              <a:t>。</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latin typeface="Adobe 繁黑體 Std B" pitchFamily="34" charset="-120"/>
                <a:ea typeface="Adobe 繁黑體 Std B" pitchFamily="34" charset="-120"/>
              </a:rPr>
              <a:t>以</a:t>
            </a:r>
            <a:r>
              <a:rPr lang="zh-TW" altLang="en-US" sz="2400" dirty="0" smtClean="0">
                <a:solidFill>
                  <a:srgbClr val="FF0000"/>
                </a:solidFill>
                <a:latin typeface="Adobe 繁黑體 Std B" pitchFamily="34" charset="-120"/>
                <a:ea typeface="Adobe 繁黑體 Std B" pitchFamily="34" charset="-120"/>
              </a:rPr>
              <a:t>引進新技術、新材料、新產業</a:t>
            </a:r>
            <a:r>
              <a:rPr lang="zh-TW" altLang="en-US" sz="2400" dirty="0" smtClean="0">
                <a:latin typeface="Adobe 繁黑體 Std B" pitchFamily="34" charset="-120"/>
                <a:ea typeface="Adobe 繁黑體 Std B" pitchFamily="34" charset="-120"/>
              </a:rPr>
              <a:t>為發展宗旨。</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latin typeface="Adobe 繁黑體 Std B" pitchFamily="34" charset="-120"/>
                <a:ea typeface="Adobe 繁黑體 Std B" pitchFamily="34" charset="-120"/>
              </a:rPr>
              <a:t>全方位的服務，包括</a:t>
            </a:r>
            <a:r>
              <a:rPr lang="zh-TW" altLang="en-US" sz="2400" dirty="0" smtClean="0">
                <a:solidFill>
                  <a:srgbClr val="FF0000"/>
                </a:solidFill>
                <a:latin typeface="Adobe 繁黑體 Std B" pitchFamily="34" charset="-120"/>
                <a:ea typeface="Adobe 繁黑體 Std B" pitchFamily="34" charset="-120"/>
              </a:rPr>
              <a:t>新產品的導入、新市場的應用開發以及模具設計、成型加工等技術服務</a:t>
            </a:r>
            <a:r>
              <a:rPr lang="zh-TW" altLang="en-US" sz="2400" dirty="0" smtClean="0">
                <a:latin typeface="Adobe 繁黑體 Std B" pitchFamily="34" charset="-120"/>
                <a:ea typeface="Adobe 繁黑體 Std B" pitchFamily="34" charset="-120"/>
              </a:rPr>
              <a:t>，協助並帶動國內資訊、電子、光電、通訊、家電、汽車等產業的發展與進步。</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latin typeface="Adobe 繁黑體 Std B" pitchFamily="34" charset="-120"/>
                <a:ea typeface="Adobe 繁黑體 Std B" pitchFamily="34" charset="-120"/>
              </a:rPr>
              <a:t>持續擴充海內外銷售據點，建立更迅捷的產品供應網，並作到</a:t>
            </a:r>
            <a:r>
              <a:rPr lang="zh-TW" altLang="en-US" sz="2400" dirty="0" smtClean="0">
                <a:solidFill>
                  <a:srgbClr val="FF0000"/>
                </a:solidFill>
                <a:latin typeface="Adobe 繁黑體 Std B" pitchFamily="34" charset="-120"/>
                <a:ea typeface="Adobe 繁黑體 Std B" pitchFamily="34" charset="-120"/>
              </a:rPr>
              <a:t>適時指導客戶產品應用的技術及適當材料的選擇</a:t>
            </a:r>
            <a:r>
              <a:rPr lang="zh-TW" altLang="en-US" sz="2400" dirty="0" smtClean="0">
                <a:latin typeface="Adobe 繁黑體 Std B" pitchFamily="34" charset="-120"/>
                <a:ea typeface="Adobe 繁黑體 Std B" pitchFamily="34" charset="-120"/>
              </a:rPr>
              <a:t>。</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solidFill>
                  <a:srgbClr val="FF0000"/>
                </a:solidFill>
                <a:latin typeface="Adobe 繁黑體 Std B" pitchFamily="34" charset="-120"/>
                <a:ea typeface="Adobe 繁黑體 Std B" pitchFamily="34" charset="-120"/>
              </a:rPr>
              <a:t>已通過</a:t>
            </a:r>
            <a:r>
              <a:rPr lang="en-US" altLang="zh-TW" sz="2400" dirty="0" smtClean="0">
                <a:solidFill>
                  <a:srgbClr val="FF0000"/>
                </a:solidFill>
                <a:latin typeface="Adobe 繁黑體 Std B" pitchFamily="34" charset="-120"/>
                <a:ea typeface="Adobe 繁黑體 Std B" pitchFamily="34" charset="-120"/>
              </a:rPr>
              <a:t>ISO9001</a:t>
            </a:r>
            <a:r>
              <a:rPr lang="zh-TW" altLang="en-US" sz="2400" dirty="0" smtClean="0">
                <a:solidFill>
                  <a:srgbClr val="FF0000"/>
                </a:solidFill>
                <a:latin typeface="Adobe 繁黑體 Std B" pitchFamily="34" charset="-120"/>
                <a:ea typeface="Adobe 繁黑體 Std B" pitchFamily="34" charset="-120"/>
              </a:rPr>
              <a:t>和</a:t>
            </a:r>
            <a:r>
              <a:rPr lang="en-US" altLang="zh-TW" sz="2400" dirty="0" smtClean="0">
                <a:solidFill>
                  <a:srgbClr val="FF0000"/>
                </a:solidFill>
                <a:latin typeface="Adobe 繁黑體 Std B" pitchFamily="34" charset="-120"/>
                <a:ea typeface="Adobe 繁黑體 Std B" pitchFamily="34" charset="-120"/>
              </a:rPr>
              <a:t>ISO14001</a:t>
            </a:r>
            <a:r>
              <a:rPr lang="zh-TW" altLang="en-US" sz="2400" dirty="0" smtClean="0">
                <a:solidFill>
                  <a:srgbClr val="FF0000"/>
                </a:solidFill>
                <a:latin typeface="Adobe 繁黑體 Std B" pitchFamily="34" charset="-120"/>
                <a:ea typeface="Adobe 繁黑體 Std B" pitchFamily="34" charset="-120"/>
              </a:rPr>
              <a:t>品質認證</a:t>
            </a:r>
            <a:r>
              <a:rPr lang="zh-TW" altLang="en-US" sz="2400" dirty="0" smtClean="0">
                <a:latin typeface="Adobe 繁黑體 Std B" pitchFamily="34" charset="-120"/>
                <a:ea typeface="Adobe 繁黑體 Std B" pitchFamily="34" charset="-120"/>
              </a:rPr>
              <a:t>。</a:t>
            </a:r>
            <a:endParaRPr lang="en-US" altLang="zh-TW" sz="2400" dirty="0" smtClean="0">
              <a:latin typeface="Adobe 繁黑體 Std B" pitchFamily="34" charset="-120"/>
              <a:ea typeface="Adobe 繁黑體 Std B" pitchFamily="34" charset="-120"/>
            </a:endParaRPr>
          </a:p>
          <a:p>
            <a:pPr>
              <a:lnSpc>
                <a:spcPts val="2500"/>
              </a:lnSpc>
              <a:buFont typeface="Wingdings" pitchFamily="2" charset="2"/>
              <a:buChar char="l"/>
            </a:pPr>
            <a:r>
              <a:rPr lang="zh-TW" altLang="en-US" sz="2400" dirty="0" smtClean="0">
                <a:latin typeface="Adobe 繁黑體 Std B" pitchFamily="34" charset="-120"/>
                <a:ea typeface="Adobe 繁黑體 Std B" pitchFamily="34" charset="-120"/>
              </a:rPr>
              <a:t>積極籌劃並建立全球夥伴合作關係。</a:t>
            </a:r>
            <a:r>
              <a:rPr lang="zh-TW" altLang="en-US" sz="2400" dirty="0" smtClean="0">
                <a:solidFill>
                  <a:srgbClr val="FF0000"/>
                </a:solidFill>
                <a:latin typeface="Adobe 繁黑體 Std B" pitchFamily="34" charset="-120"/>
                <a:ea typeface="Adobe 繁黑體 Std B" pitchFamily="34" charset="-120"/>
              </a:rPr>
              <a:t>擴大市場銷售規模，</a:t>
            </a:r>
            <a:r>
              <a:rPr lang="zh-TW" altLang="en-US" sz="2400" dirty="0" smtClean="0">
                <a:latin typeface="Adobe 繁黑體 Std B" pitchFamily="34" charset="-120"/>
                <a:ea typeface="Adobe 繁黑體 Std B" pitchFamily="34" charset="-120"/>
              </a:rPr>
              <a:t>完備超卓實力</a:t>
            </a:r>
            <a:r>
              <a:rPr lang="zh-TW" altLang="en-US" sz="2400" dirty="0" smtClean="0">
                <a:solidFill>
                  <a:srgbClr val="FF0000"/>
                </a:solidFill>
                <a:latin typeface="Adobe 繁黑體 Std B" pitchFamily="34" charset="-120"/>
                <a:ea typeface="Adobe 繁黑體 Std B" pitchFamily="34" charset="-120"/>
              </a:rPr>
              <a:t>以提供更多樣化的服務達成國際化、多元化、多角化的經營目標</a:t>
            </a:r>
            <a:r>
              <a:rPr lang="zh-TW" altLang="en-US" sz="2400" dirty="0" smtClean="0">
                <a:latin typeface="Adobe 繁黑體 Std B" pitchFamily="34" charset="-120"/>
                <a:ea typeface="Adobe 繁黑體 Std B" pitchFamily="34" charset="-120"/>
              </a:rPr>
              <a:t>。</a:t>
            </a:r>
            <a:endParaRPr lang="zh-TW" altLang="en-US" sz="2400" dirty="0">
              <a:latin typeface="Adobe 繁黑體 Std B" pitchFamily="34" charset="-120"/>
              <a:ea typeface="Adobe 繁黑體 Std B"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4624"/>
            <a:ext cx="8229600" cy="936104"/>
          </a:xfrm>
        </p:spPr>
        <p:txBody>
          <a:bodyPr>
            <a:normAutofit/>
          </a:bodyPr>
          <a:lstStyle/>
          <a:p>
            <a:r>
              <a:rPr lang="zh-TW" altLang="en-US" sz="4800" b="1" dirty="0" smtClean="0">
                <a:latin typeface="Adobe 繁黑體 Std B" pitchFamily="34" charset="-120"/>
                <a:ea typeface="Adobe 繁黑體 Std B" pitchFamily="34" charset="-120"/>
              </a:rPr>
              <a:t>沿革</a:t>
            </a:r>
            <a:endParaRPr lang="zh-TW" altLang="en-US" sz="4800" b="1" dirty="0">
              <a:latin typeface="Adobe 繁黑體 Std B" pitchFamily="34" charset="-120"/>
              <a:ea typeface="Adobe 繁黑體 Std B" pitchFamily="34" charset="-120"/>
            </a:endParaRPr>
          </a:p>
        </p:txBody>
      </p:sp>
      <p:graphicFrame>
        <p:nvGraphicFramePr>
          <p:cNvPr id="6" name="內容版面配置區 5"/>
          <p:cNvGraphicFramePr>
            <a:graphicFrameLocks noGrp="1"/>
          </p:cNvGraphicFramePr>
          <p:nvPr>
            <p:ph idx="1"/>
          </p:nvPr>
        </p:nvGraphicFramePr>
        <p:xfrm>
          <a:off x="395536" y="908720"/>
          <a:ext cx="8229600" cy="5532120"/>
        </p:xfrm>
        <a:graphic>
          <a:graphicData uri="http://schemas.openxmlformats.org/drawingml/2006/table">
            <a:tbl>
              <a:tblPr firstRow="1" bandRow="1">
                <a:tableStyleId>{E8B1032C-EA38-4F05-BA0D-38AFFFC7BED3}</a:tableStyleId>
              </a:tblPr>
              <a:tblGrid>
                <a:gridCol w="1008112"/>
                <a:gridCol w="7221488"/>
              </a:tblGrid>
              <a:tr h="370840">
                <a:tc>
                  <a:txBody>
                    <a:bodyPr/>
                    <a:lstStyle/>
                    <a:p>
                      <a:r>
                        <a:rPr lang="en-US" altLang="zh-TW" sz="1800" b="0" dirty="0" smtClean="0">
                          <a:latin typeface="Adobe 繁黑體 Std B" pitchFamily="34" charset="-120"/>
                          <a:ea typeface="Adobe 繁黑體 Std B" pitchFamily="34" charset="-120"/>
                        </a:rPr>
                        <a:t>1982</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創立代理</a:t>
                      </a:r>
                      <a:r>
                        <a:rPr lang="en-US" altLang="zh-TW" sz="1800" b="0" dirty="0" smtClean="0">
                          <a:latin typeface="Adobe 繁黑體 Std B" pitchFamily="34" charset="-120"/>
                          <a:ea typeface="Adobe 繁黑體 Std B" pitchFamily="34" charset="-120"/>
                        </a:rPr>
                        <a:t>MONSANTO</a:t>
                      </a:r>
                      <a:r>
                        <a:rPr lang="zh-TW" altLang="en-US" sz="1800" b="0" dirty="0" smtClean="0">
                          <a:latin typeface="Adobe 繁黑體 Std B" pitchFamily="34" charset="-120"/>
                          <a:ea typeface="Adobe 繁黑體 Std B" pitchFamily="34" charset="-120"/>
                        </a:rPr>
                        <a:t>等世界各知名品牌工程塑膠</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1989</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成立工程塑膠廠，產製尼龍及聚丙烯複合材料，年產能</a:t>
                      </a:r>
                      <a:r>
                        <a:rPr lang="en-US" altLang="zh-TW" sz="1800" b="0" dirty="0" smtClean="0">
                          <a:latin typeface="Adobe 繁黑體 Std B" pitchFamily="34" charset="-120"/>
                          <a:ea typeface="Adobe 繁黑體 Std B" pitchFamily="34" charset="-120"/>
                        </a:rPr>
                        <a:t>2000</a:t>
                      </a:r>
                      <a:r>
                        <a:rPr lang="zh-TW" altLang="en-US" sz="1800" b="0" dirty="0" smtClean="0">
                          <a:latin typeface="Adobe 繁黑體 Std B" pitchFamily="34" charset="-120"/>
                          <a:ea typeface="Adobe 繁黑體 Std B" pitchFamily="34" charset="-120"/>
                        </a:rPr>
                        <a:t>噸</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1995</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獲得美國</a:t>
                      </a:r>
                      <a:r>
                        <a:rPr lang="en-US" altLang="zh-TW" sz="1800" b="0" dirty="0" smtClean="0">
                          <a:latin typeface="Adobe 繁黑體 Std B" pitchFamily="34" charset="-120"/>
                          <a:ea typeface="Adobe 繁黑體 Std B" pitchFamily="34" charset="-120"/>
                        </a:rPr>
                        <a:t>UL</a:t>
                      </a:r>
                      <a:r>
                        <a:rPr lang="zh-TW" altLang="en-US" sz="1800" b="0" dirty="0" smtClean="0">
                          <a:latin typeface="Adobe 繁黑體 Std B" pitchFamily="34" charset="-120"/>
                          <a:ea typeface="Adobe 繁黑體 Std B" pitchFamily="34" charset="-120"/>
                        </a:rPr>
                        <a:t>公司認證，年產能</a:t>
                      </a:r>
                      <a:r>
                        <a:rPr lang="en-US" altLang="zh-TW" sz="1800" b="0" dirty="0" smtClean="0">
                          <a:latin typeface="Adobe 繁黑體 Std B" pitchFamily="34" charset="-120"/>
                          <a:ea typeface="Adobe 繁黑體 Std B" pitchFamily="34" charset="-120"/>
                        </a:rPr>
                        <a:t>6000</a:t>
                      </a:r>
                      <a:r>
                        <a:rPr lang="zh-TW" altLang="en-US" sz="1800" b="0" dirty="0" smtClean="0">
                          <a:latin typeface="Adobe 繁黑體 Std B" pitchFamily="34" charset="-120"/>
                          <a:ea typeface="Adobe 繁黑體 Std B" pitchFamily="34" charset="-120"/>
                        </a:rPr>
                        <a:t>噸</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2000</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a:t>
                      </a:r>
                      <a:r>
                        <a:rPr lang="en-US" altLang="zh-TW" sz="1800" b="0" dirty="0" smtClean="0">
                          <a:latin typeface="Adobe 繁黑體 Std B" pitchFamily="34" charset="-120"/>
                          <a:ea typeface="Adobe 繁黑體 Std B" pitchFamily="34" charset="-120"/>
                        </a:rPr>
                        <a:t>ISO 9001</a:t>
                      </a:r>
                      <a:r>
                        <a:rPr lang="zh-TW" altLang="en-US" sz="1800" b="0" dirty="0" smtClean="0">
                          <a:latin typeface="Adobe 繁黑體 Std B" pitchFamily="34" charset="-120"/>
                          <a:ea typeface="Adobe 繁黑體 Std B" pitchFamily="34" charset="-120"/>
                        </a:rPr>
                        <a:t>認證</a:t>
                      </a:r>
                      <a:endParaRPr lang="en-US" altLang="zh-TW" sz="1800" b="0" dirty="0" smtClean="0">
                        <a:latin typeface="Adobe 繁黑體 Std B" pitchFamily="34" charset="-120"/>
                        <a:ea typeface="Adobe 繁黑體 Std B" pitchFamily="34" charset="-120"/>
                      </a:endParaRPr>
                    </a:p>
                    <a:p>
                      <a:r>
                        <a:rPr lang="zh-TW" altLang="en-US" sz="1800" b="0" dirty="0" smtClean="0">
                          <a:latin typeface="Adobe 繁黑體 Std B" pitchFamily="34" charset="-120"/>
                          <a:ea typeface="Adobe 繁黑體 Std B" pitchFamily="34" charset="-120"/>
                        </a:rPr>
                        <a:t>辦理股票公開發行，年產能</a:t>
                      </a:r>
                      <a:r>
                        <a:rPr lang="en-US" altLang="zh-TW" sz="1800" b="0" dirty="0" smtClean="0">
                          <a:latin typeface="Adobe 繁黑體 Std B" pitchFamily="34" charset="-120"/>
                          <a:ea typeface="Adobe 繁黑體 Std B" pitchFamily="34" charset="-120"/>
                        </a:rPr>
                        <a:t>15000</a:t>
                      </a:r>
                      <a:r>
                        <a:rPr lang="zh-TW" altLang="en-US" sz="1800" b="0" dirty="0" smtClean="0">
                          <a:latin typeface="Adobe 繁黑體 Std B" pitchFamily="34" charset="-120"/>
                          <a:ea typeface="Adobe 繁黑體 Std B" pitchFamily="34" charset="-120"/>
                        </a:rPr>
                        <a:t>噸</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2002</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a:t>
                      </a:r>
                      <a:r>
                        <a:rPr lang="en-US" altLang="zh-TW" sz="1800" b="0" dirty="0" smtClean="0">
                          <a:latin typeface="Adobe 繁黑體 Std B" pitchFamily="34" charset="-120"/>
                          <a:ea typeface="Adobe 繁黑體 Std B" pitchFamily="34" charset="-120"/>
                        </a:rPr>
                        <a:t>ISO 14001</a:t>
                      </a:r>
                      <a:r>
                        <a:rPr lang="zh-TW" altLang="en-US" sz="1800" b="0" dirty="0" smtClean="0">
                          <a:latin typeface="Adobe 繁黑體 Std B" pitchFamily="34" charset="-120"/>
                          <a:ea typeface="Adobe 繁黑體 Std B" pitchFamily="34" charset="-120"/>
                        </a:rPr>
                        <a:t>認證</a:t>
                      </a:r>
                      <a:endParaRPr lang="en-US" altLang="zh-TW" sz="1800" b="0" dirty="0" smtClean="0">
                        <a:latin typeface="Adobe 繁黑體 Std B" pitchFamily="34" charset="-120"/>
                        <a:ea typeface="Adobe 繁黑體 Std B" pitchFamily="34" charset="-120"/>
                      </a:endParaRPr>
                    </a:p>
                    <a:p>
                      <a:r>
                        <a:rPr lang="zh-TW" altLang="en-US" sz="1800" b="0" dirty="0" smtClean="0">
                          <a:latin typeface="Adobe 繁黑體 Std B" pitchFamily="34" charset="-120"/>
                          <a:ea typeface="Adobe 繁黑體 Std B" pitchFamily="34" charset="-120"/>
                        </a:rPr>
                        <a:t>股票正式上櫃掛牌</a:t>
                      </a:r>
                      <a:endParaRPr lang="en-US" altLang="zh-TW" sz="1800" b="0" dirty="0" smtClean="0">
                        <a:latin typeface="Adobe 繁黑體 Std B" pitchFamily="34" charset="-120"/>
                        <a:ea typeface="Adobe 繁黑體 Std B" pitchFamily="34" charset="-120"/>
                      </a:endParaRPr>
                    </a:p>
                    <a:p>
                      <a:r>
                        <a:rPr lang="zh-TW" altLang="en-US" sz="1800" b="0" dirty="0" smtClean="0">
                          <a:latin typeface="Adobe 繁黑體 Std B" pitchFamily="34" charset="-120"/>
                          <a:ea typeface="Adobe 繁黑體 Std B" pitchFamily="34" charset="-120"/>
                        </a:rPr>
                        <a:t>成立中國廣東廠，年產能</a:t>
                      </a:r>
                      <a:r>
                        <a:rPr lang="en-US" altLang="zh-TW" sz="1800" b="0" dirty="0" smtClean="0">
                          <a:latin typeface="Adobe 繁黑體 Std B" pitchFamily="34" charset="-120"/>
                          <a:ea typeface="Adobe 繁黑體 Std B" pitchFamily="34" charset="-120"/>
                        </a:rPr>
                        <a:t>25000</a:t>
                      </a:r>
                      <a:r>
                        <a:rPr lang="zh-TW" altLang="en-US" sz="1800" b="0" dirty="0" smtClean="0">
                          <a:latin typeface="Adobe 繁黑體 Std B" pitchFamily="34" charset="-120"/>
                          <a:ea typeface="Adobe 繁黑體 Std B" pitchFamily="34" charset="-120"/>
                        </a:rPr>
                        <a:t>噸</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2007</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a:t>
                      </a:r>
                      <a:r>
                        <a:rPr lang="en-US" altLang="zh-TW" sz="1800" b="0" dirty="0" smtClean="0">
                          <a:latin typeface="Adobe 繁黑體 Std B" pitchFamily="34" charset="-120"/>
                          <a:ea typeface="Adobe 繁黑體 Std B" pitchFamily="34" charset="-120"/>
                        </a:rPr>
                        <a:t>QC080000</a:t>
                      </a:r>
                      <a:r>
                        <a:rPr lang="zh-TW" altLang="en-US" sz="1800" b="0" dirty="0" smtClean="0">
                          <a:latin typeface="Adobe 繁黑體 Std B" pitchFamily="34" charset="-120"/>
                          <a:ea typeface="Adobe 繁黑體 Std B" pitchFamily="34" charset="-120"/>
                        </a:rPr>
                        <a:t>認證</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2008</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a:t>
                      </a:r>
                      <a:r>
                        <a:rPr lang="en-US" altLang="zh-TW" sz="1800" b="0" dirty="0" smtClean="0">
                          <a:latin typeface="Adobe 繁黑體 Std B" pitchFamily="34" charset="-120"/>
                          <a:ea typeface="Adobe 繁黑體 Std B" pitchFamily="34" charset="-120"/>
                        </a:rPr>
                        <a:t>SONY GP</a:t>
                      </a:r>
                      <a:r>
                        <a:rPr lang="zh-TW" altLang="en-US" sz="1800" b="0" dirty="0" smtClean="0">
                          <a:latin typeface="Adobe 繁黑體 Std B" pitchFamily="34" charset="-120"/>
                          <a:ea typeface="Adobe 繁黑體 Std B" pitchFamily="34" charset="-120"/>
                        </a:rPr>
                        <a:t>認證，並已開發各類無鹵耐燃複合材料</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2010</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推出</a:t>
                      </a:r>
                      <a:r>
                        <a:rPr lang="en-US" altLang="zh-TW" sz="1800" b="0" dirty="0" smtClean="0">
                          <a:latin typeface="Adobe 繁黑體 Std B" pitchFamily="34" charset="-120"/>
                          <a:ea typeface="Adobe 繁黑體 Std B" pitchFamily="34" charset="-120"/>
                        </a:rPr>
                        <a:t>PC</a:t>
                      </a:r>
                      <a:r>
                        <a:rPr lang="zh-TW" altLang="en-US" sz="1800" b="0" dirty="0" smtClean="0">
                          <a:latin typeface="Adobe 繁黑體 Std B" pitchFamily="34" charset="-120"/>
                          <a:ea typeface="Adobe 繁黑體 Std B" pitchFamily="34" charset="-120"/>
                        </a:rPr>
                        <a:t>、</a:t>
                      </a:r>
                      <a:r>
                        <a:rPr lang="en-US" altLang="zh-TW" sz="1800" b="0" dirty="0" smtClean="0">
                          <a:latin typeface="Adobe 繁黑體 Std B" pitchFamily="34" charset="-120"/>
                          <a:ea typeface="Adobe 繁黑體 Std B" pitchFamily="34" charset="-120"/>
                        </a:rPr>
                        <a:t>PC/ABS</a:t>
                      </a:r>
                      <a:r>
                        <a:rPr lang="zh-TW" altLang="en-US" sz="1800" b="0" dirty="0" smtClean="0">
                          <a:latin typeface="Adobe 繁黑體 Std B" pitchFamily="34" charset="-120"/>
                          <a:ea typeface="Adobe 繁黑體 Std B" pitchFamily="34" charset="-120"/>
                        </a:rPr>
                        <a:t>等合膠新產品，應用於</a:t>
                      </a:r>
                      <a:r>
                        <a:rPr lang="en-US" altLang="zh-TW" sz="1800" b="0" dirty="0" smtClean="0">
                          <a:latin typeface="Adobe 繁黑體 Std B" pitchFamily="34" charset="-120"/>
                          <a:ea typeface="Adobe 繁黑體 Std B" pitchFamily="34" charset="-120"/>
                        </a:rPr>
                        <a:t>3C</a:t>
                      </a:r>
                      <a:r>
                        <a:rPr lang="zh-TW" altLang="en-US" sz="1800" b="0" dirty="0" smtClean="0">
                          <a:latin typeface="Adobe 繁黑體 Std B" pitchFamily="34" charset="-120"/>
                          <a:ea typeface="Adobe 繁黑體 Std B" pitchFamily="34" charset="-120"/>
                        </a:rPr>
                        <a:t>產業</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2011</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台灣建立二廠，生產</a:t>
                      </a:r>
                      <a:r>
                        <a:rPr lang="en-US" altLang="zh-TW" sz="1800" b="0" dirty="0" smtClean="0">
                          <a:latin typeface="Adobe 繁黑體 Std B" pitchFamily="34" charset="-120"/>
                          <a:ea typeface="Adobe 繁黑體 Std B" pitchFamily="34" charset="-120"/>
                        </a:rPr>
                        <a:t>PC</a:t>
                      </a:r>
                      <a:r>
                        <a:rPr lang="zh-TW" altLang="en-US" sz="1800" b="0" dirty="0" smtClean="0">
                          <a:latin typeface="Adobe 繁黑體 Std B" pitchFamily="34" charset="-120"/>
                          <a:ea typeface="Adobe 繁黑體 Std B" pitchFamily="34" charset="-120"/>
                        </a:rPr>
                        <a:t>、</a:t>
                      </a:r>
                      <a:r>
                        <a:rPr lang="en-US" altLang="zh-TW" sz="1800" b="0" dirty="0" smtClean="0">
                          <a:latin typeface="Adobe 繁黑體 Std B" pitchFamily="34" charset="-120"/>
                          <a:ea typeface="Adobe 繁黑體 Std B" pitchFamily="34" charset="-120"/>
                        </a:rPr>
                        <a:t>PC/ABS</a:t>
                      </a:r>
                      <a:r>
                        <a:rPr lang="zh-TW" altLang="en-US" sz="1800" b="0" dirty="0" smtClean="0">
                          <a:latin typeface="Adobe 繁黑體 Std B" pitchFamily="34" charset="-120"/>
                          <a:ea typeface="Adobe 繁黑體 Std B" pitchFamily="34" charset="-120"/>
                        </a:rPr>
                        <a:t>等合膠，開發符合</a:t>
                      </a:r>
                      <a:r>
                        <a:rPr lang="en-US" altLang="zh-TW" sz="1800" b="0" dirty="0" smtClean="0">
                          <a:latin typeface="Adobe 繁黑體 Std B" pitchFamily="34" charset="-120"/>
                          <a:ea typeface="Adobe 繁黑體 Std B" pitchFamily="34" charset="-120"/>
                        </a:rPr>
                        <a:t>EPEAT</a:t>
                      </a:r>
                      <a:r>
                        <a:rPr lang="zh-TW" altLang="en-US" sz="1800" b="0" dirty="0" smtClean="0">
                          <a:latin typeface="Adobe 繁黑體 Std B" pitchFamily="34" charset="-120"/>
                          <a:ea typeface="Adobe 繁黑體 Std B" pitchFamily="34" charset="-120"/>
                        </a:rPr>
                        <a:t>塑膠材料</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2012</a:t>
                      </a:r>
                      <a:r>
                        <a:rPr lang="zh-TW" altLang="en-US" sz="1800" b="0" dirty="0" smtClean="0">
                          <a:latin typeface="Adobe 繁黑體 Std B" pitchFamily="34" charset="-120"/>
                          <a:ea typeface="Adobe 繁黑體 Std B" pitchFamily="34" charset="-120"/>
                        </a:rPr>
                        <a:t>年 </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獲得</a:t>
                      </a:r>
                      <a:r>
                        <a:rPr lang="en-US" altLang="zh-TW" sz="1800" b="0" dirty="0" smtClean="0">
                          <a:latin typeface="Adobe 繁黑體 Std B" pitchFamily="34" charset="-120"/>
                          <a:ea typeface="Adobe 繁黑體 Std B" pitchFamily="34" charset="-120"/>
                        </a:rPr>
                        <a:t>TS 16949</a:t>
                      </a:r>
                      <a:r>
                        <a:rPr lang="zh-TW" altLang="en-US" sz="1800" b="0" dirty="0" smtClean="0">
                          <a:latin typeface="Adobe 繁黑體 Std B" pitchFamily="34" charset="-120"/>
                          <a:ea typeface="Adobe 繁黑體 Std B" pitchFamily="34" charset="-120"/>
                        </a:rPr>
                        <a:t>認證</a:t>
                      </a:r>
                      <a:endParaRPr lang="en-US" altLang="zh-TW" sz="1800" b="0" dirty="0" smtClean="0">
                        <a:latin typeface="Adobe 繁黑體 Std B" pitchFamily="34" charset="-120"/>
                        <a:ea typeface="Adobe 繁黑體 Std B" pitchFamily="34" charset="-120"/>
                      </a:endParaRPr>
                    </a:p>
                    <a:p>
                      <a:r>
                        <a:rPr lang="zh-TW" altLang="en-US" sz="1800" b="0" dirty="0" smtClean="0">
                          <a:latin typeface="Adobe 繁黑體 Std B" pitchFamily="34" charset="-120"/>
                          <a:ea typeface="Adobe 繁黑體 Std B" pitchFamily="34" charset="-120"/>
                        </a:rPr>
                        <a:t>台灣二廠正式投入生產，集團年產能</a:t>
                      </a:r>
                      <a:r>
                        <a:rPr lang="en-US" altLang="zh-TW" sz="1800" b="0" dirty="0" smtClean="0">
                          <a:latin typeface="Adobe 繁黑體 Std B" pitchFamily="34" charset="-120"/>
                          <a:ea typeface="Adobe 繁黑體 Std B" pitchFamily="34" charset="-120"/>
                        </a:rPr>
                        <a:t>55000</a:t>
                      </a:r>
                      <a:r>
                        <a:rPr lang="zh-TW" altLang="en-US" sz="1800" b="0" dirty="0" smtClean="0">
                          <a:latin typeface="Adobe 繁黑體 Std B" pitchFamily="34" charset="-120"/>
                          <a:ea typeface="Adobe 繁黑體 Std B" pitchFamily="34" charset="-120"/>
                        </a:rPr>
                        <a:t>噸</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2013</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正式生產</a:t>
                      </a:r>
                      <a:r>
                        <a:rPr lang="en-US" altLang="zh-TW" sz="1800" b="0" dirty="0" err="1" smtClean="0">
                          <a:latin typeface="Adobe 繁黑體 Std B" pitchFamily="34" charset="-120"/>
                          <a:ea typeface="Adobe 繁黑體 Std B" pitchFamily="34" charset="-120"/>
                        </a:rPr>
                        <a:t>Ultrabook</a:t>
                      </a:r>
                      <a:r>
                        <a:rPr lang="zh-TW" altLang="en-US" sz="1800" b="0" dirty="0" smtClean="0">
                          <a:latin typeface="Adobe 繁黑體 Std B" pitchFamily="34" charset="-120"/>
                          <a:ea typeface="Adobe 繁黑體 Std B" pitchFamily="34" charset="-120"/>
                        </a:rPr>
                        <a:t>機殼材料</a:t>
                      </a:r>
                      <a:endParaRPr lang="zh-TW" altLang="en-US" sz="1800" b="0" dirty="0">
                        <a:latin typeface="Adobe 繁黑體 Std B" pitchFamily="34" charset="-120"/>
                        <a:ea typeface="Adobe 繁黑體 Std B" pitchFamily="34" charset="-120"/>
                      </a:endParaRPr>
                    </a:p>
                  </a:txBody>
                  <a:tcPr/>
                </a:tc>
              </a:tr>
              <a:tr h="370840">
                <a:tc>
                  <a:txBody>
                    <a:bodyPr/>
                    <a:lstStyle/>
                    <a:p>
                      <a:r>
                        <a:rPr lang="en-US" altLang="zh-TW" sz="1800" b="0" dirty="0" smtClean="0">
                          <a:latin typeface="Adobe 繁黑體 Std B" pitchFamily="34" charset="-120"/>
                          <a:ea typeface="Adobe 繁黑體 Std B" pitchFamily="34" charset="-120"/>
                        </a:rPr>
                        <a:t>2014</a:t>
                      </a:r>
                      <a:r>
                        <a:rPr lang="zh-TW" altLang="en-US" sz="1800" b="0" dirty="0" smtClean="0">
                          <a:latin typeface="Adobe 繁黑體 Std B" pitchFamily="34" charset="-120"/>
                          <a:ea typeface="Adobe 繁黑體 Std B" pitchFamily="34" charset="-120"/>
                        </a:rPr>
                        <a:t>年</a:t>
                      </a:r>
                      <a:endParaRPr lang="zh-TW" altLang="en-US" sz="1800" b="0" dirty="0">
                        <a:latin typeface="Adobe 繁黑體 Std B" pitchFamily="34" charset="-120"/>
                        <a:ea typeface="Adobe 繁黑體 Std B" pitchFamily="34" charset="-120"/>
                      </a:endParaRPr>
                    </a:p>
                  </a:txBody>
                  <a:tcPr/>
                </a:tc>
                <a:tc>
                  <a:txBody>
                    <a:bodyPr/>
                    <a:lstStyle/>
                    <a:p>
                      <a:r>
                        <a:rPr lang="zh-TW" altLang="en-US" sz="1800" b="0" dirty="0" smtClean="0">
                          <a:latin typeface="Adobe 繁黑體 Std B" pitchFamily="34" charset="-120"/>
                          <a:ea typeface="Adobe 繁黑體 Std B" pitchFamily="34" charset="-120"/>
                        </a:rPr>
                        <a:t>量產高流動</a:t>
                      </a:r>
                      <a:r>
                        <a:rPr lang="en-US" altLang="zh-TW" sz="1800" b="0" dirty="0" smtClean="0">
                          <a:latin typeface="Adobe 繁黑體 Std B" pitchFamily="34" charset="-120"/>
                          <a:ea typeface="Adobe 繁黑體 Std B" pitchFamily="34" charset="-120"/>
                        </a:rPr>
                        <a:t>PC/GF</a:t>
                      </a:r>
                      <a:r>
                        <a:rPr lang="zh-TW" altLang="en-US" sz="1800" b="0" dirty="0" smtClean="0">
                          <a:latin typeface="Adobe 繁黑體 Std B" pitchFamily="34" charset="-120"/>
                          <a:ea typeface="Adobe 繁黑體 Std B" pitchFamily="34" charset="-120"/>
                        </a:rPr>
                        <a:t>機殼材料，大陸廠投入</a:t>
                      </a:r>
                      <a:r>
                        <a:rPr lang="en-US" altLang="zh-TW" sz="1800" b="0" dirty="0" smtClean="0">
                          <a:latin typeface="Adobe 繁黑體 Std B" pitchFamily="34" charset="-120"/>
                          <a:ea typeface="Adobe 繁黑體 Std B" pitchFamily="34" charset="-120"/>
                        </a:rPr>
                        <a:t>PC</a:t>
                      </a:r>
                      <a:r>
                        <a:rPr lang="zh-TW" altLang="en-US" sz="1800" b="0" dirty="0" smtClean="0">
                          <a:latin typeface="Adobe 繁黑體 Std B" pitchFamily="34" charset="-120"/>
                          <a:ea typeface="Adobe 繁黑體 Std B" pitchFamily="34" charset="-120"/>
                        </a:rPr>
                        <a:t>複合材料之生產</a:t>
                      </a:r>
                      <a:endParaRPr lang="zh-TW" altLang="en-US" sz="1800" b="0" dirty="0">
                        <a:latin typeface="Adobe 繁黑體 Std B" pitchFamily="34" charset="-120"/>
                        <a:ea typeface="Adobe 繁黑體 Std B" pitchFamily="34" charset="-12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6000" b="1" dirty="0" smtClean="0"/>
              <a:t>環境政策</a:t>
            </a:r>
            <a:endParaRPr lang="zh-TW" altLang="en-US" sz="6000" b="1" dirty="0">
              <a:latin typeface="Adobe 繁黑體 Std B" pitchFamily="34" charset="-120"/>
              <a:ea typeface="Adobe 繁黑體 Std B" pitchFamily="34" charset="-120"/>
            </a:endParaRPr>
          </a:p>
        </p:txBody>
      </p:sp>
      <p:sp>
        <p:nvSpPr>
          <p:cNvPr id="3" name="內容版面配置區 2"/>
          <p:cNvSpPr>
            <a:spLocks noGrp="1"/>
          </p:cNvSpPr>
          <p:nvPr>
            <p:ph idx="1"/>
          </p:nvPr>
        </p:nvSpPr>
        <p:spPr>
          <a:xfrm>
            <a:off x="467544" y="1556792"/>
            <a:ext cx="8229600" cy="4853136"/>
          </a:xfrm>
        </p:spPr>
        <p:txBody>
          <a:bodyPr>
            <a:normAutofit fontScale="85000" lnSpcReduction="20000"/>
          </a:bodyPr>
          <a:lstStyle/>
          <a:p>
            <a:pPr marL="0">
              <a:spcAft>
                <a:spcPts val="3000"/>
              </a:spcAft>
              <a:buFont typeface="Wingdings" pitchFamily="2" charset="2"/>
              <a:buChar char="l"/>
            </a:pPr>
            <a:r>
              <a:rPr lang="zh-TW" altLang="en-US" sz="3800" b="1" dirty="0" smtClean="0">
                <a:solidFill>
                  <a:schemeClr val="tx2">
                    <a:lumMod val="50000"/>
                    <a:lumOff val="50000"/>
                  </a:schemeClr>
                </a:solidFill>
                <a:latin typeface="Adobe 繁黑體 Std B" pitchFamily="34" charset="-120"/>
                <a:ea typeface="Adobe 繁黑體 Std B" pitchFamily="34" charset="-120"/>
              </a:rPr>
              <a:t>珍惜資源 </a:t>
            </a:r>
            <a:r>
              <a:rPr lang="zh-TW" altLang="en-US" sz="2800" dirty="0" smtClean="0">
                <a:latin typeface="Adobe 繁黑體 Std B" pitchFamily="34" charset="-120"/>
                <a:ea typeface="Adobe 繁黑體 Std B" pitchFamily="34" charset="-120"/>
              </a:rPr>
              <a:t>－透過教育訓練與內外溝通、實施環保宣導，使暸解環境保護的重要性，同時節約能源、循環使用或再生利用物質，以珍惜有限資源、與環境共好 。 </a:t>
            </a:r>
            <a:endParaRPr lang="en-US" altLang="zh-TW" sz="2800" dirty="0" smtClean="0">
              <a:latin typeface="Adobe 繁黑體 Std B" pitchFamily="34" charset="-120"/>
              <a:ea typeface="Adobe 繁黑體 Std B" pitchFamily="34" charset="-120"/>
            </a:endParaRPr>
          </a:p>
          <a:p>
            <a:pPr marL="0">
              <a:spcAft>
                <a:spcPts val="3000"/>
              </a:spcAft>
              <a:buFont typeface="Wingdings" pitchFamily="2" charset="2"/>
              <a:buChar char="l"/>
            </a:pPr>
            <a:r>
              <a:rPr lang="zh-TW" altLang="en-US" sz="3800" b="1" dirty="0" smtClean="0">
                <a:solidFill>
                  <a:schemeClr val="tx2">
                    <a:lumMod val="50000"/>
                    <a:lumOff val="50000"/>
                  </a:schemeClr>
                </a:solidFill>
                <a:latin typeface="Adobe 繁黑體 Std B" pitchFamily="34" charset="-120"/>
                <a:ea typeface="Adobe 繁黑體 Std B" pitchFamily="34" charset="-120"/>
              </a:rPr>
              <a:t>減廢省能 </a:t>
            </a:r>
            <a:r>
              <a:rPr lang="zh-TW" altLang="en-US" sz="2800" dirty="0" smtClean="0">
                <a:latin typeface="Adobe 繁黑體 Std B" pitchFamily="34" charset="-120"/>
                <a:ea typeface="Adobe 繁黑體 Std B" pitchFamily="34" charset="-120"/>
              </a:rPr>
              <a:t>－整合環境管理系統於企業經營中，採用適當的生產或污染防制方法，推動減廢、回收、省能計劃、善用保育資源 ，以便有效利用能資源或減少在產品活動及服務過程中引起的環境衝擊 。 </a:t>
            </a:r>
            <a:endParaRPr lang="en-US" altLang="zh-TW" sz="2800" dirty="0" smtClean="0">
              <a:latin typeface="Adobe 繁黑體 Std B" pitchFamily="34" charset="-120"/>
              <a:ea typeface="Adobe 繁黑體 Std B" pitchFamily="34" charset="-120"/>
            </a:endParaRPr>
          </a:p>
          <a:p>
            <a:pPr marL="0">
              <a:buFont typeface="Wingdings" pitchFamily="2" charset="2"/>
              <a:buChar char="l"/>
            </a:pPr>
            <a:r>
              <a:rPr lang="zh-TW" altLang="en-US" sz="3800" b="1" dirty="0" smtClean="0">
                <a:solidFill>
                  <a:schemeClr val="tx2">
                    <a:lumMod val="50000"/>
                    <a:lumOff val="50000"/>
                  </a:schemeClr>
                </a:solidFill>
                <a:latin typeface="Adobe 繁黑體 Std B" pitchFamily="34" charset="-120"/>
                <a:ea typeface="Adobe 繁黑體 Std B" pitchFamily="34" charset="-120"/>
              </a:rPr>
              <a:t>恪遵環保 </a:t>
            </a:r>
            <a:r>
              <a:rPr lang="zh-TW" altLang="en-US" sz="2800" dirty="0" smtClean="0">
                <a:latin typeface="Adobe 繁黑體 Std B" pitchFamily="34" charset="-120"/>
                <a:ea typeface="Adobe 繁黑體 Std B" pitchFamily="34" charset="-120"/>
              </a:rPr>
              <a:t>－建立合法、有效的環境管理系統，透過 </a:t>
            </a:r>
            <a:r>
              <a:rPr lang="en-US" altLang="zh-TW" sz="2800" dirty="0" smtClean="0">
                <a:latin typeface="Adobe 繁黑體 Std B" pitchFamily="34" charset="-120"/>
                <a:ea typeface="Adobe 繁黑體 Std B" pitchFamily="34" charset="-120"/>
              </a:rPr>
              <a:t>PDCA </a:t>
            </a:r>
            <a:r>
              <a:rPr lang="zh-TW" altLang="en-US" sz="2800" dirty="0" smtClean="0">
                <a:latin typeface="Adobe 繁黑體 Std B" pitchFamily="34" charset="-120"/>
                <a:ea typeface="Adobe 繁黑體 Std B" pitchFamily="34" charset="-120"/>
              </a:rPr>
              <a:t>循環，作為矯正預防及持續改善的基準 ，以符合或超越政府環保法令及相關法規要求，善盡企業社會責任，維護安全健康的生活環境，確保企業永續發展 。</a:t>
            </a:r>
            <a:endParaRPr lang="zh-TW" altLang="en-US" sz="2800" dirty="0">
              <a:latin typeface="Adobe 繁黑體 Std B" pitchFamily="34" charset="-120"/>
              <a:ea typeface="Adobe 繁黑體 Std B"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8864" y="197768"/>
            <a:ext cx="8229600" cy="1143000"/>
          </a:xfrm>
        </p:spPr>
        <p:txBody>
          <a:bodyPr>
            <a:noAutofit/>
          </a:bodyPr>
          <a:lstStyle/>
          <a:p>
            <a:r>
              <a:rPr lang="zh-TW" altLang="en-US" sz="7200" b="1" dirty="0" smtClean="0">
                <a:solidFill>
                  <a:schemeClr val="tx1"/>
                </a:solidFill>
                <a:latin typeface="Adobe 繁黑體 Std B" pitchFamily="34" charset="-120"/>
                <a:ea typeface="Adobe 繁黑體 Std B" pitchFamily="34" charset="-120"/>
              </a:rPr>
              <a:t>產品</a:t>
            </a:r>
            <a:endParaRPr lang="zh-TW" altLang="en-US" sz="7200" b="1" dirty="0">
              <a:solidFill>
                <a:schemeClr val="tx1"/>
              </a:solidFill>
              <a:latin typeface="Adobe 繁黑體 Std B" pitchFamily="34" charset="-120"/>
              <a:ea typeface="Adobe 繁黑體 Std B" pitchFamily="34" charset="-120"/>
            </a:endParaRPr>
          </a:p>
        </p:txBody>
      </p:sp>
      <p:sp>
        <p:nvSpPr>
          <p:cNvPr id="3" name="內容版面配置區 2"/>
          <p:cNvSpPr>
            <a:spLocks noGrp="1"/>
          </p:cNvSpPr>
          <p:nvPr>
            <p:ph idx="1"/>
          </p:nvPr>
        </p:nvSpPr>
        <p:spPr>
          <a:xfrm>
            <a:off x="3131840" y="1816224"/>
            <a:ext cx="3168352" cy="2980928"/>
          </a:xfrm>
        </p:spPr>
        <p:txBody>
          <a:bodyPr/>
          <a:lstStyle/>
          <a:p>
            <a:pPr>
              <a:buFont typeface="Wingdings" pitchFamily="2" charset="2"/>
              <a:buChar char="l"/>
            </a:pPr>
            <a:r>
              <a:rPr lang="en-US" altLang="zh-TW" sz="4800" b="1" dirty="0" err="1" smtClean="0">
                <a:solidFill>
                  <a:schemeClr val="tx2">
                    <a:lumMod val="50000"/>
                    <a:lumOff val="50000"/>
                  </a:schemeClr>
                </a:solidFill>
                <a:latin typeface="Adobe 繁黑體 Std B" pitchFamily="34" charset="-120"/>
                <a:ea typeface="Adobe 繁黑體 Std B" pitchFamily="34" charset="-120"/>
              </a:rPr>
              <a:t>Mapex</a:t>
            </a:r>
            <a:endParaRPr lang="en-US" altLang="zh-TW" sz="4800" b="1" dirty="0" smtClean="0">
              <a:solidFill>
                <a:schemeClr val="tx2">
                  <a:lumMod val="50000"/>
                  <a:lumOff val="50000"/>
                </a:schemeClr>
              </a:solidFill>
              <a:latin typeface="Adobe 繁黑體 Std B" pitchFamily="34" charset="-120"/>
              <a:ea typeface="Adobe 繁黑體 Std B" pitchFamily="34" charset="-120"/>
            </a:endParaRPr>
          </a:p>
          <a:p>
            <a:pPr>
              <a:buFont typeface="Wingdings" pitchFamily="2" charset="2"/>
              <a:buChar char="l"/>
            </a:pPr>
            <a:r>
              <a:rPr lang="en-US" altLang="zh-TW" sz="4800" b="1" dirty="0" err="1" smtClean="0">
                <a:solidFill>
                  <a:schemeClr val="tx2">
                    <a:lumMod val="50000"/>
                    <a:lumOff val="50000"/>
                  </a:schemeClr>
                </a:solidFill>
                <a:latin typeface="Adobe 繁黑體 Std B" pitchFamily="34" charset="-120"/>
                <a:ea typeface="Adobe 繁黑體 Std B" pitchFamily="34" charset="-120"/>
              </a:rPr>
              <a:t>Aplax</a:t>
            </a:r>
            <a:endParaRPr lang="en-US" altLang="zh-TW" sz="4800" b="1" dirty="0" smtClean="0">
              <a:solidFill>
                <a:schemeClr val="tx2">
                  <a:lumMod val="50000"/>
                  <a:lumOff val="50000"/>
                </a:schemeClr>
              </a:solidFill>
              <a:latin typeface="Adobe 繁黑體 Std B" pitchFamily="34" charset="-120"/>
              <a:ea typeface="Adobe 繁黑體 Std B" pitchFamily="34" charset="-120"/>
            </a:endParaRPr>
          </a:p>
          <a:p>
            <a:pPr>
              <a:buFont typeface="Wingdings" pitchFamily="2" charset="2"/>
              <a:buChar char="l"/>
            </a:pPr>
            <a:r>
              <a:rPr lang="en-US" altLang="zh-TW" sz="4800" b="1" dirty="0" err="1" smtClean="0">
                <a:solidFill>
                  <a:schemeClr val="tx2">
                    <a:lumMod val="50000"/>
                    <a:lumOff val="50000"/>
                  </a:schemeClr>
                </a:solidFill>
                <a:latin typeface="Adobe 繁黑體 Std B" pitchFamily="34" charset="-120"/>
                <a:ea typeface="Adobe 繁黑體 Std B" pitchFamily="34" charset="-120"/>
              </a:rPr>
              <a:t>Kapex</a:t>
            </a:r>
            <a:endParaRPr lang="en-US" altLang="zh-TW" sz="4800" b="1" dirty="0" smtClean="0">
              <a:solidFill>
                <a:schemeClr val="tx2">
                  <a:lumMod val="50000"/>
                  <a:lumOff val="50000"/>
                </a:schemeClr>
              </a:solidFill>
              <a:latin typeface="Adobe 繁黑體 Std B" pitchFamily="34" charset="-120"/>
              <a:ea typeface="Adobe 繁黑體 Std B" pitchFamily="34" charset="-120"/>
            </a:endParaRPr>
          </a:p>
        </p:txBody>
      </p:sp>
      <p:pic>
        <p:nvPicPr>
          <p:cNvPr id="10" name="圖片 9" descr="CIMG3596-1.jpg"/>
          <p:cNvPicPr>
            <a:picLocks noChangeAspect="1"/>
          </p:cNvPicPr>
          <p:nvPr/>
        </p:nvPicPr>
        <p:blipFill>
          <a:blip r:embed="rId2" cstate="print"/>
          <a:stretch>
            <a:fillRect/>
          </a:stretch>
        </p:blipFill>
        <p:spPr>
          <a:xfrm>
            <a:off x="0" y="4602422"/>
            <a:ext cx="2627784" cy="2255577"/>
          </a:xfrm>
          <a:prstGeom prst="rect">
            <a:avLst/>
          </a:prstGeom>
        </p:spPr>
      </p:pic>
      <p:pic>
        <p:nvPicPr>
          <p:cNvPr id="11" name="圖片 10" descr="CIMG3603-1.jpg"/>
          <p:cNvPicPr>
            <a:picLocks noChangeAspect="1"/>
          </p:cNvPicPr>
          <p:nvPr/>
        </p:nvPicPr>
        <p:blipFill>
          <a:blip r:embed="rId3" cstate="print"/>
          <a:stretch>
            <a:fillRect/>
          </a:stretch>
        </p:blipFill>
        <p:spPr>
          <a:xfrm>
            <a:off x="6264000" y="4698000"/>
            <a:ext cx="2880000" cy="2160000"/>
          </a:xfrm>
          <a:prstGeom prst="rect">
            <a:avLst/>
          </a:prstGeom>
        </p:spPr>
      </p:pic>
      <p:pic>
        <p:nvPicPr>
          <p:cNvPr id="12" name="圖片 11" descr="CIMG3611-1.jpg"/>
          <p:cNvPicPr>
            <a:picLocks noChangeAspect="1"/>
          </p:cNvPicPr>
          <p:nvPr/>
        </p:nvPicPr>
        <p:blipFill>
          <a:blip r:embed="rId4" cstate="print"/>
          <a:stretch>
            <a:fillRect/>
          </a:stretch>
        </p:blipFill>
        <p:spPr>
          <a:xfrm>
            <a:off x="2555776" y="4653136"/>
            <a:ext cx="4189242" cy="2204864"/>
          </a:xfrm>
          <a:prstGeom prst="rect">
            <a:avLst/>
          </a:prstGeom>
        </p:spPr>
      </p:pic>
      <p:pic>
        <p:nvPicPr>
          <p:cNvPr id="13" name="圖片 12" descr="CIMG3613-1.jpg"/>
          <p:cNvPicPr>
            <a:picLocks noChangeAspect="1"/>
          </p:cNvPicPr>
          <p:nvPr/>
        </p:nvPicPr>
        <p:blipFill>
          <a:blip r:embed="rId5" cstate="print"/>
          <a:stretch>
            <a:fillRect/>
          </a:stretch>
        </p:blipFill>
        <p:spPr>
          <a:xfrm>
            <a:off x="6264000" y="2564904"/>
            <a:ext cx="2880000" cy="2160000"/>
          </a:xfrm>
          <a:prstGeom prst="rect">
            <a:avLst/>
          </a:prstGeom>
        </p:spPr>
      </p:pic>
      <p:pic>
        <p:nvPicPr>
          <p:cNvPr id="14" name="圖片 13" descr="CIMG3612-1.jpg"/>
          <p:cNvPicPr>
            <a:picLocks noChangeAspect="1"/>
          </p:cNvPicPr>
          <p:nvPr/>
        </p:nvPicPr>
        <p:blipFill>
          <a:blip r:embed="rId6" cstate="print"/>
          <a:stretch>
            <a:fillRect/>
          </a:stretch>
        </p:blipFill>
        <p:spPr>
          <a:xfrm>
            <a:off x="0" y="2564904"/>
            <a:ext cx="2880000" cy="216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16632"/>
            <a:ext cx="8229600" cy="1143000"/>
          </a:xfrm>
        </p:spPr>
        <p:txBody>
          <a:bodyPr>
            <a:normAutofit/>
          </a:bodyPr>
          <a:lstStyle/>
          <a:p>
            <a:r>
              <a:rPr lang="en-US" altLang="zh-TW" sz="4800" b="1" dirty="0" err="1" smtClean="0">
                <a:solidFill>
                  <a:schemeClr val="tx2">
                    <a:lumMod val="50000"/>
                    <a:lumOff val="50000"/>
                  </a:schemeClr>
                </a:solidFill>
                <a:latin typeface="Adobe 繁黑體 Std B" pitchFamily="34" charset="-120"/>
                <a:ea typeface="Adobe 繁黑體 Std B" pitchFamily="34" charset="-120"/>
              </a:rPr>
              <a:t>Mapex</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r>
              <a:rPr lang="zh-TW" altLang="en-US" sz="4800" b="1" dirty="0" smtClean="0">
                <a:solidFill>
                  <a:schemeClr val="tx2">
                    <a:lumMod val="50000"/>
                    <a:lumOff val="50000"/>
                  </a:schemeClr>
                </a:solidFill>
              </a:rPr>
              <a:t>尼龍改性樹脂 </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endParaRPr lang="zh-TW" altLang="en-US" sz="4800" dirty="0"/>
          </a:p>
        </p:txBody>
      </p:sp>
      <p:sp>
        <p:nvSpPr>
          <p:cNvPr id="3" name="內容版面配置區 2"/>
          <p:cNvSpPr>
            <a:spLocks noGrp="1"/>
          </p:cNvSpPr>
          <p:nvPr>
            <p:ph idx="1"/>
          </p:nvPr>
        </p:nvSpPr>
        <p:spPr>
          <a:xfrm>
            <a:off x="539552" y="1196752"/>
            <a:ext cx="8229600" cy="3917032"/>
          </a:xfrm>
        </p:spPr>
        <p:txBody>
          <a:bodyPr>
            <a:normAutofit/>
          </a:bodyPr>
          <a:lstStyle/>
          <a:p>
            <a:pPr marL="0">
              <a:buFont typeface="Wingdings" pitchFamily="2" charset="2"/>
              <a:buChar char="l"/>
            </a:pPr>
            <a:r>
              <a:rPr lang="zh-TW" altLang="en-US" sz="2800" b="1" dirty="0" smtClean="0">
                <a:latin typeface="Adobe 繁黑體 Std B" pitchFamily="34" charset="-120"/>
                <a:ea typeface="Adobe 繁黑體 Std B" pitchFamily="34" charset="-120"/>
              </a:rPr>
              <a:t>熱變形溫度高，應用溫度範圍廣泛，耐油及耐化學性優異，低成型收縮率，低翹曲率、低溫下抗衝擊性好</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latin typeface="Adobe 繁黑體 Std B" pitchFamily="34" charset="-120"/>
                <a:ea typeface="Adobe 繁黑體 Std B" pitchFamily="34" charset="-120"/>
              </a:rPr>
              <a:t>適宜精密射出成型，且表面硬度高，在許多行業可替代金屬。</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solidFill>
                  <a:srgbClr val="FF0000"/>
                </a:solidFill>
                <a:latin typeface="Adobe 繁黑體 Std B" pitchFamily="34" charset="-120"/>
                <a:ea typeface="Adobe 繁黑體 Std B" pitchFamily="34" charset="-120"/>
              </a:rPr>
              <a:t>具有卓越的絕緣和阻燃性能</a:t>
            </a:r>
            <a:r>
              <a:rPr lang="zh-TW" altLang="en-US" sz="2800" b="1" dirty="0" smtClean="0">
                <a:latin typeface="Adobe 繁黑體 Std B" pitchFamily="34" charset="-120"/>
                <a:ea typeface="Adobe 繁黑體 Std B" pitchFamily="34" charset="-120"/>
              </a:rPr>
              <a:t>，對於環境保護具有積極的影響。</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dirty="0" smtClean="0">
                <a:latin typeface="Adobe 繁黑體 Std B" pitchFamily="34" charset="-120"/>
                <a:ea typeface="Adobe 繁黑體 Std B" pitchFamily="34" charset="-120"/>
              </a:rPr>
              <a:t>廣泛應用在汽車工業及電子零件業</a:t>
            </a:r>
          </a:p>
          <a:p>
            <a:endParaRPr lang="zh-TW" altLang="en-US" dirty="0"/>
          </a:p>
        </p:txBody>
      </p:sp>
      <p:pic>
        <p:nvPicPr>
          <p:cNvPr id="4" name="內容版面配置區 13" descr="p_140205_01809.jpg"/>
          <p:cNvPicPr>
            <a:picLocks noChangeAspect="1"/>
          </p:cNvPicPr>
          <p:nvPr/>
        </p:nvPicPr>
        <p:blipFill>
          <a:blip r:embed="rId3" cstate="print"/>
          <a:stretch>
            <a:fillRect/>
          </a:stretch>
        </p:blipFill>
        <p:spPr>
          <a:xfrm>
            <a:off x="827784" y="4941168"/>
            <a:ext cx="1800000" cy="1800000"/>
          </a:xfrm>
          <a:prstGeom prst="rect">
            <a:avLst/>
          </a:prstGeom>
        </p:spPr>
      </p:pic>
      <p:pic>
        <p:nvPicPr>
          <p:cNvPr id="5" name="圖片 4" descr="p_140205_01810.jpg"/>
          <p:cNvPicPr>
            <a:picLocks noChangeAspect="1"/>
          </p:cNvPicPr>
          <p:nvPr/>
        </p:nvPicPr>
        <p:blipFill>
          <a:blip r:embed="rId4" cstate="print"/>
          <a:stretch>
            <a:fillRect/>
          </a:stretch>
        </p:blipFill>
        <p:spPr>
          <a:xfrm>
            <a:off x="3419872" y="4941368"/>
            <a:ext cx="1800000" cy="1800000"/>
          </a:xfrm>
          <a:prstGeom prst="rect">
            <a:avLst/>
          </a:prstGeom>
        </p:spPr>
      </p:pic>
      <p:pic>
        <p:nvPicPr>
          <p:cNvPr id="6" name="圖片 5" descr="p_140205_01811.jpg"/>
          <p:cNvPicPr>
            <a:picLocks noChangeAspect="1"/>
          </p:cNvPicPr>
          <p:nvPr/>
        </p:nvPicPr>
        <p:blipFill>
          <a:blip r:embed="rId5" cstate="print"/>
          <a:stretch>
            <a:fillRect/>
          </a:stretch>
        </p:blipFill>
        <p:spPr>
          <a:xfrm>
            <a:off x="6012160" y="4941168"/>
            <a:ext cx="1800000" cy="180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in)">
                                      <p:cBhvr>
                                        <p:cTn id="11" dur="500"/>
                                        <p:tgtEl>
                                          <p:spTgt spid="4"/>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par>
                          <p:cTn id="16" fill="hold">
                            <p:stCondLst>
                              <p:cond delay="1500"/>
                            </p:stCondLst>
                            <p:childTnLst>
                              <p:par>
                                <p:cTn id="17" presetID="4"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i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800" b="1" dirty="0" err="1" smtClean="0">
                <a:solidFill>
                  <a:schemeClr val="tx2">
                    <a:lumMod val="50000"/>
                    <a:lumOff val="50000"/>
                  </a:schemeClr>
                </a:solidFill>
                <a:latin typeface="Adobe 繁黑體 Std B" pitchFamily="34" charset="-120"/>
                <a:ea typeface="Adobe 繁黑體 Std B" pitchFamily="34" charset="-120"/>
              </a:rPr>
              <a:t>Aplax</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r>
              <a:rPr lang="zh-TW" altLang="en-US" sz="4800" b="1" dirty="0" smtClean="0">
                <a:solidFill>
                  <a:schemeClr val="tx2">
                    <a:lumMod val="50000"/>
                    <a:lumOff val="50000"/>
                  </a:schemeClr>
                </a:solidFill>
              </a:rPr>
              <a:t>聚丙烯改性樹脂</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endParaRPr lang="zh-TW" altLang="en-US" sz="4800" dirty="0">
              <a:solidFill>
                <a:schemeClr val="tx2">
                  <a:lumMod val="50000"/>
                  <a:lumOff val="50000"/>
                </a:schemeClr>
              </a:solidFill>
              <a:latin typeface="Adobe 繁黑體 Std B" pitchFamily="34" charset="-120"/>
              <a:ea typeface="Adobe 繁黑體 Std B" pitchFamily="34" charset="-120"/>
            </a:endParaRPr>
          </a:p>
        </p:txBody>
      </p:sp>
      <p:sp>
        <p:nvSpPr>
          <p:cNvPr id="3" name="內容版面配置區 2"/>
          <p:cNvSpPr>
            <a:spLocks noGrp="1"/>
          </p:cNvSpPr>
          <p:nvPr>
            <p:ph idx="1"/>
          </p:nvPr>
        </p:nvSpPr>
        <p:spPr>
          <a:xfrm>
            <a:off x="323528" y="1412776"/>
            <a:ext cx="8568952" cy="3629000"/>
          </a:xfrm>
        </p:spPr>
        <p:txBody>
          <a:bodyPr>
            <a:normAutofit/>
          </a:bodyPr>
          <a:lstStyle/>
          <a:p>
            <a:pPr marL="0">
              <a:buFont typeface="Wingdings" pitchFamily="2" charset="2"/>
              <a:buChar char="l"/>
            </a:pPr>
            <a:r>
              <a:rPr lang="zh-TW" altLang="en-US" sz="2800" b="1" dirty="0" smtClean="0">
                <a:latin typeface="Adobe 繁黑體 Std B" pitchFamily="34" charset="-120"/>
                <a:ea typeface="Adobe 繁黑體 Std B" pitchFamily="34" charset="-120"/>
              </a:rPr>
              <a:t>以玻璃纖維、滑石粉、無機填充材、耐衝擊改質劑、耐燃劑等補強，提升聚丙烯樹脂之剛性及耐熱性。</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latin typeface="Adobe 繁黑體 Std B" pitchFamily="34" charset="-120"/>
                <a:ea typeface="Adobe 繁黑體 Std B" pitchFamily="34" charset="-120"/>
              </a:rPr>
              <a:t>使用不同等級之聚丙烯基材添加彈性體改質並經反應押出製程生產出高品質之規格</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latin typeface="Adobe 繁黑體 Std B" pitchFamily="34" charset="-120"/>
                <a:ea typeface="Adobe 繁黑體 Std B" pitchFamily="34" charset="-120"/>
              </a:rPr>
              <a:t>主要</a:t>
            </a:r>
            <a:r>
              <a:rPr lang="zh-TW" altLang="en-US" sz="2800" b="1" dirty="0" smtClean="0">
                <a:solidFill>
                  <a:srgbClr val="FF0000"/>
                </a:solidFill>
                <a:latin typeface="Adobe 繁黑體 Std B" pitchFamily="34" charset="-120"/>
                <a:ea typeface="Adobe 繁黑體 Std B" pitchFamily="34" charset="-120"/>
              </a:rPr>
              <a:t>應用在要求高剛性及高衝擊強度之產品</a:t>
            </a:r>
            <a:r>
              <a:rPr lang="zh-TW" altLang="en-US" sz="2800" b="1" dirty="0" smtClean="0">
                <a:latin typeface="Adobe 繁黑體 Std B" pitchFamily="34" charset="-120"/>
                <a:ea typeface="Adobe 繁黑體 Std B" pitchFamily="34" charset="-120"/>
              </a:rPr>
              <a:t>。</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latin typeface="Adobe 繁黑體 Std B" pitchFamily="34" charset="-120"/>
                <a:ea typeface="Adobe 繁黑體 Std B" pitchFamily="34" charset="-120"/>
              </a:rPr>
              <a:t>具有良好的流動性、加工性及耐熱性等性質</a:t>
            </a:r>
            <a:endParaRPr lang="en-US" altLang="zh-TW" sz="2800" b="1" dirty="0" smtClean="0">
              <a:latin typeface="Adobe 繁黑體 Std B" pitchFamily="34" charset="-120"/>
              <a:ea typeface="Adobe 繁黑體 Std B" pitchFamily="34" charset="-120"/>
            </a:endParaRPr>
          </a:p>
          <a:p>
            <a:pPr marL="0">
              <a:buFont typeface="Wingdings" pitchFamily="2" charset="2"/>
              <a:buChar char="l"/>
            </a:pPr>
            <a:r>
              <a:rPr lang="zh-TW" altLang="en-US" sz="2800" b="1" dirty="0" smtClean="0">
                <a:latin typeface="Adobe 繁黑體 Std B" pitchFamily="34" charset="-120"/>
                <a:ea typeface="Adobe 繁黑體 Std B" pitchFamily="34" charset="-120"/>
              </a:rPr>
              <a:t>可適用汽機車零件、電子電器 、民生工業等用品。</a:t>
            </a:r>
            <a:endParaRPr lang="zh-TW" altLang="en-US" sz="2800" dirty="0">
              <a:latin typeface="Adobe 繁黑體 Std B" pitchFamily="34" charset="-120"/>
              <a:ea typeface="Adobe 繁黑體 Std B" pitchFamily="34" charset="-120"/>
            </a:endParaRPr>
          </a:p>
        </p:txBody>
      </p:sp>
      <p:pic>
        <p:nvPicPr>
          <p:cNvPr id="4" name="圖片 3" descr="p_140205_01814.jpg"/>
          <p:cNvPicPr>
            <a:picLocks noChangeAspect="1"/>
          </p:cNvPicPr>
          <p:nvPr/>
        </p:nvPicPr>
        <p:blipFill>
          <a:blip r:embed="rId2" cstate="print"/>
          <a:stretch>
            <a:fillRect/>
          </a:stretch>
        </p:blipFill>
        <p:spPr>
          <a:xfrm>
            <a:off x="971600" y="4941168"/>
            <a:ext cx="1800000" cy="1800000"/>
          </a:xfrm>
          <a:prstGeom prst="rect">
            <a:avLst/>
          </a:prstGeom>
        </p:spPr>
      </p:pic>
      <p:pic>
        <p:nvPicPr>
          <p:cNvPr id="5" name="圖片 4" descr="p_140205_01815.jpg"/>
          <p:cNvPicPr>
            <a:picLocks noChangeAspect="1"/>
          </p:cNvPicPr>
          <p:nvPr/>
        </p:nvPicPr>
        <p:blipFill>
          <a:blip r:embed="rId3" cstate="print"/>
          <a:stretch>
            <a:fillRect/>
          </a:stretch>
        </p:blipFill>
        <p:spPr>
          <a:xfrm>
            <a:off x="3635896" y="4941168"/>
            <a:ext cx="1800000" cy="1800000"/>
          </a:xfrm>
          <a:prstGeom prst="rect">
            <a:avLst/>
          </a:prstGeom>
        </p:spPr>
      </p:pic>
      <p:pic>
        <p:nvPicPr>
          <p:cNvPr id="6" name="圖片 5" descr="p_140205_01816.jpg"/>
          <p:cNvPicPr>
            <a:picLocks noChangeAspect="1"/>
          </p:cNvPicPr>
          <p:nvPr/>
        </p:nvPicPr>
        <p:blipFill>
          <a:blip r:embed="rId4" cstate="print"/>
          <a:stretch>
            <a:fillRect/>
          </a:stretch>
        </p:blipFill>
        <p:spPr>
          <a:xfrm>
            <a:off x="6372200" y="4941168"/>
            <a:ext cx="1800000" cy="180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in)">
                                      <p:cBhvr>
                                        <p:cTn id="11" dur="500"/>
                                        <p:tgtEl>
                                          <p:spTgt spid="4"/>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par>
                          <p:cTn id="16" fill="hold">
                            <p:stCondLst>
                              <p:cond delay="1500"/>
                            </p:stCondLst>
                            <p:childTnLst>
                              <p:par>
                                <p:cTn id="17" presetID="4"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i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未命名0.png"/>
          <p:cNvPicPr>
            <a:picLocks noChangeAspect="1"/>
          </p:cNvPicPr>
          <p:nvPr/>
        </p:nvPicPr>
        <p:blipFill>
          <a:blip r:embed="rId2" cstate="print"/>
          <a:stretch>
            <a:fillRect/>
          </a:stretch>
        </p:blipFill>
        <p:spPr>
          <a:xfrm>
            <a:off x="6444208" y="5013176"/>
            <a:ext cx="1800000" cy="1800000"/>
          </a:xfrm>
          <a:prstGeom prst="rect">
            <a:avLst/>
          </a:prstGeom>
        </p:spPr>
      </p:pic>
      <p:pic>
        <p:nvPicPr>
          <p:cNvPr id="5" name="圖片 4" descr="未命名00.png"/>
          <p:cNvPicPr>
            <a:picLocks noChangeAspect="1"/>
          </p:cNvPicPr>
          <p:nvPr/>
        </p:nvPicPr>
        <p:blipFill>
          <a:blip r:embed="rId3" cstate="print"/>
          <a:stretch>
            <a:fillRect/>
          </a:stretch>
        </p:blipFill>
        <p:spPr>
          <a:xfrm>
            <a:off x="3851920" y="5013176"/>
            <a:ext cx="1800000" cy="1800000"/>
          </a:xfrm>
          <a:prstGeom prst="rect">
            <a:avLst/>
          </a:prstGeom>
        </p:spPr>
      </p:pic>
      <p:pic>
        <p:nvPicPr>
          <p:cNvPr id="4" name="圖片 3" descr="未命名.png"/>
          <p:cNvPicPr>
            <a:picLocks noChangeAspect="1"/>
          </p:cNvPicPr>
          <p:nvPr/>
        </p:nvPicPr>
        <p:blipFill>
          <a:blip r:embed="rId4" cstate="print"/>
          <a:stretch>
            <a:fillRect/>
          </a:stretch>
        </p:blipFill>
        <p:spPr>
          <a:xfrm>
            <a:off x="1115816" y="5013176"/>
            <a:ext cx="1800000" cy="1800000"/>
          </a:xfrm>
          <a:prstGeom prst="rect">
            <a:avLst/>
          </a:prstGeom>
        </p:spPr>
      </p:pic>
      <p:sp>
        <p:nvSpPr>
          <p:cNvPr id="2" name="標題 1"/>
          <p:cNvSpPr>
            <a:spLocks noGrp="1"/>
          </p:cNvSpPr>
          <p:nvPr>
            <p:ph type="title"/>
          </p:nvPr>
        </p:nvSpPr>
        <p:spPr>
          <a:xfrm>
            <a:off x="457200" y="125760"/>
            <a:ext cx="8229600" cy="1143000"/>
          </a:xfrm>
        </p:spPr>
        <p:txBody>
          <a:bodyPr>
            <a:normAutofit/>
          </a:bodyPr>
          <a:lstStyle/>
          <a:p>
            <a:r>
              <a:rPr lang="en-US" altLang="zh-TW" sz="4800" b="1" dirty="0" err="1" smtClean="0">
                <a:solidFill>
                  <a:schemeClr val="tx2">
                    <a:lumMod val="50000"/>
                    <a:lumOff val="50000"/>
                  </a:schemeClr>
                </a:solidFill>
                <a:latin typeface="Adobe 繁黑體 Std B" pitchFamily="34" charset="-120"/>
                <a:ea typeface="Adobe 繁黑體 Std B" pitchFamily="34" charset="-120"/>
              </a:rPr>
              <a:t>Kapex</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r>
              <a:rPr lang="zh-TW" altLang="en-US" sz="4800" b="1" dirty="0" smtClean="0">
                <a:solidFill>
                  <a:schemeClr val="tx2">
                    <a:lumMod val="50000"/>
                    <a:lumOff val="50000"/>
                  </a:schemeClr>
                </a:solidFill>
              </a:rPr>
              <a:t>聚碳酸脂改性樹脂 </a:t>
            </a:r>
            <a:r>
              <a:rPr lang="zh-TW" altLang="en-US" sz="4800" b="1" dirty="0" smtClean="0">
                <a:solidFill>
                  <a:schemeClr val="tx2">
                    <a:lumMod val="50000"/>
                    <a:lumOff val="50000"/>
                  </a:schemeClr>
                </a:solidFill>
                <a:latin typeface="Adobe 繁黑體 Std B" pitchFamily="34" charset="-120"/>
                <a:ea typeface="Adobe 繁黑體 Std B" pitchFamily="34" charset="-120"/>
              </a:rPr>
              <a:t>）</a:t>
            </a:r>
            <a:endParaRPr lang="zh-TW" altLang="en-US" sz="4800" b="1" dirty="0">
              <a:solidFill>
                <a:schemeClr val="tx2">
                  <a:lumMod val="50000"/>
                  <a:lumOff val="50000"/>
                </a:schemeClr>
              </a:solidFill>
              <a:latin typeface="Adobe 繁黑體 Std B" pitchFamily="34" charset="-120"/>
              <a:ea typeface="Adobe 繁黑體 Std B" pitchFamily="34" charset="-120"/>
            </a:endParaRPr>
          </a:p>
        </p:txBody>
      </p:sp>
      <p:sp>
        <p:nvSpPr>
          <p:cNvPr id="3" name="內容版面配置區 2"/>
          <p:cNvSpPr>
            <a:spLocks noGrp="1"/>
          </p:cNvSpPr>
          <p:nvPr>
            <p:ph idx="1"/>
          </p:nvPr>
        </p:nvSpPr>
        <p:spPr>
          <a:xfrm>
            <a:off x="179512" y="1124744"/>
            <a:ext cx="8784976" cy="4392488"/>
          </a:xfrm>
        </p:spPr>
        <p:txBody>
          <a:bodyPr>
            <a:normAutofit/>
          </a:bodyPr>
          <a:lstStyle/>
          <a:p>
            <a:pPr marL="171450" indent="-514350">
              <a:buFont typeface="Wingdings" pitchFamily="2" charset="2"/>
              <a:buChar char="l"/>
            </a:pPr>
            <a:r>
              <a:rPr lang="en-US" altLang="zh-TW" dirty="0" smtClean="0">
                <a:solidFill>
                  <a:schemeClr val="tx2">
                    <a:lumMod val="50000"/>
                    <a:lumOff val="50000"/>
                  </a:schemeClr>
                </a:solidFill>
                <a:latin typeface="Adobe 繁黑體 Std B" pitchFamily="34" charset="-120"/>
                <a:ea typeface="Adobe 繁黑體 Std B" pitchFamily="34" charset="-120"/>
              </a:rPr>
              <a:t>KAPEX</a:t>
            </a:r>
            <a:r>
              <a:rPr lang="zh-TW" altLang="en-US" dirty="0" smtClean="0">
                <a:solidFill>
                  <a:schemeClr val="tx2">
                    <a:lumMod val="50000"/>
                    <a:lumOff val="50000"/>
                  </a:schemeClr>
                </a:solidFill>
                <a:latin typeface="Adobe 繁黑體 Std B" pitchFamily="34" charset="-120"/>
                <a:ea typeface="Adobe 繁黑體 Std B" pitchFamily="34" charset="-120"/>
              </a:rPr>
              <a:t>  </a:t>
            </a:r>
            <a:r>
              <a:rPr lang="en-US" altLang="zh-TW" dirty="0" smtClean="0">
                <a:solidFill>
                  <a:schemeClr val="tx2">
                    <a:lumMod val="50000"/>
                    <a:lumOff val="50000"/>
                  </a:schemeClr>
                </a:solidFill>
                <a:latin typeface="Adobe 繁黑體 Std B" pitchFamily="34" charset="-120"/>
                <a:ea typeface="Adobe 繁黑體 Std B" pitchFamily="34" charset="-120"/>
              </a:rPr>
              <a:t>PC</a:t>
            </a:r>
            <a:r>
              <a:rPr lang="en-US" altLang="zh-TW" sz="3600" b="1" dirty="0" smtClean="0">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具優良的綜合性能，如抗衝擊</a:t>
            </a:r>
            <a:r>
              <a:rPr lang="en-US" altLang="zh-TW" sz="2800" b="1" dirty="0" smtClean="0">
                <a:solidFill>
                  <a:srgbClr val="FF0000"/>
                </a:solidFill>
                <a:latin typeface="Adobe 繁黑體 Std B" pitchFamily="34" charset="-120"/>
                <a:ea typeface="Adobe 繁黑體 Std B" pitchFamily="34" charset="-120"/>
              </a:rPr>
              <a:t>(</a:t>
            </a:r>
            <a:r>
              <a:rPr lang="zh-TW" altLang="en-US" sz="2800" b="1" dirty="0" smtClean="0">
                <a:solidFill>
                  <a:srgbClr val="FF0000"/>
                </a:solidFill>
                <a:latin typeface="Adobe 繁黑體 Std B" pitchFamily="34" charset="-120"/>
                <a:ea typeface="Adobe 繁黑體 Std B" pitchFamily="34" charset="-120"/>
              </a:rPr>
              <a:t>在所有工程塑膠中具有最佳的衝擊強度</a:t>
            </a:r>
            <a:r>
              <a:rPr lang="en-US" altLang="zh-TW" sz="2800" b="1" dirty="0" smtClean="0">
                <a:solidFill>
                  <a:srgbClr val="FF0000"/>
                </a:solidFill>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、尺寸穩定、優越的電氣特性、耐熱等。</a:t>
            </a:r>
            <a:endParaRPr lang="en-US" altLang="zh-TW" sz="2800" b="1" dirty="0" smtClean="0">
              <a:latin typeface="Adobe 繁黑體 Std B" pitchFamily="34" charset="-120"/>
              <a:ea typeface="Adobe 繁黑體 Std B" pitchFamily="34" charset="-120"/>
            </a:endParaRPr>
          </a:p>
          <a:p>
            <a:pPr>
              <a:spcBef>
                <a:spcPts val="0"/>
              </a:spcBef>
              <a:buFont typeface="Wingdings" pitchFamily="2" charset="2"/>
              <a:buChar char="l"/>
            </a:pPr>
            <a:r>
              <a:rPr lang="en-US" altLang="zh-TW" sz="2800" dirty="0" smtClean="0">
                <a:solidFill>
                  <a:schemeClr val="tx2">
                    <a:lumMod val="50000"/>
                    <a:lumOff val="50000"/>
                  </a:schemeClr>
                </a:solidFill>
                <a:latin typeface="Adobe 繁黑體 Std B" pitchFamily="34" charset="-120"/>
                <a:ea typeface="Adobe 繁黑體 Std B" pitchFamily="34" charset="-120"/>
              </a:rPr>
              <a:t>KAPEX</a:t>
            </a:r>
            <a:r>
              <a:rPr lang="zh-TW" altLang="en-US" sz="2800" dirty="0" smtClean="0">
                <a:solidFill>
                  <a:schemeClr val="tx2">
                    <a:lumMod val="50000"/>
                    <a:lumOff val="50000"/>
                  </a:schemeClr>
                </a:solidFill>
                <a:latin typeface="Adobe 繁黑體 Std B" pitchFamily="34" charset="-120"/>
                <a:ea typeface="Adobe 繁黑體 Std B" pitchFamily="34" charset="-120"/>
              </a:rPr>
              <a:t>   </a:t>
            </a:r>
            <a:r>
              <a:rPr lang="en-US" altLang="zh-TW" sz="2800" dirty="0" smtClean="0">
                <a:solidFill>
                  <a:schemeClr val="tx2">
                    <a:lumMod val="50000"/>
                    <a:lumOff val="50000"/>
                  </a:schemeClr>
                </a:solidFill>
                <a:latin typeface="Adobe 繁黑體 Std B" pitchFamily="34" charset="-120"/>
                <a:ea typeface="Adobe 繁黑體 Std B" pitchFamily="34" charset="-120"/>
              </a:rPr>
              <a:t>PC/ABS</a:t>
            </a:r>
            <a:r>
              <a:rPr lang="zh-TW" altLang="en-US" sz="2800" dirty="0" smtClean="0">
                <a:solidFill>
                  <a:schemeClr val="tx2">
                    <a:lumMod val="50000"/>
                    <a:lumOff val="50000"/>
                  </a:schemeClr>
                </a:solidFill>
                <a:latin typeface="Adobe 繁黑體 Std B" pitchFamily="34" charset="-120"/>
                <a:ea typeface="Adobe 繁黑體 Std B" pitchFamily="34" charset="-120"/>
              </a:rPr>
              <a:t>合膠</a:t>
            </a:r>
            <a:r>
              <a:rPr lang="en-US" altLang="zh-TW" sz="2800" dirty="0" smtClean="0">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以苯乙烯體系樹脂（</a:t>
            </a:r>
            <a:r>
              <a:rPr lang="en-US" altLang="zh-TW" sz="2800" b="1" dirty="0" smtClean="0">
                <a:latin typeface="Adobe 繁黑體 Std B" pitchFamily="34" charset="-120"/>
                <a:ea typeface="Adobe 繁黑體 Std B" pitchFamily="34" charset="-120"/>
              </a:rPr>
              <a:t>ABS</a:t>
            </a:r>
            <a:r>
              <a:rPr lang="zh-TW" altLang="en-US" sz="2800" b="1" dirty="0" smtClean="0">
                <a:latin typeface="Adobe 繁黑體 Std B" pitchFamily="34" charset="-120"/>
                <a:ea typeface="Adobe 繁黑體 Std B" pitchFamily="34" charset="-120"/>
              </a:rPr>
              <a:t>）與聚碳酸酯</a:t>
            </a:r>
            <a:r>
              <a:rPr lang="en-US" altLang="zh-TW" sz="2800" b="1" dirty="0" smtClean="0">
                <a:latin typeface="Adobe 繁黑體 Std B" pitchFamily="34" charset="-120"/>
                <a:ea typeface="Adobe 繁黑體 Std B" pitchFamily="34" charset="-120"/>
              </a:rPr>
              <a:t>(PC)</a:t>
            </a:r>
            <a:r>
              <a:rPr lang="zh-TW" altLang="en-US" sz="2800" b="1" dirty="0" smtClean="0">
                <a:latin typeface="Adobe 繁黑體 Std B" pitchFamily="34" charset="-120"/>
                <a:ea typeface="Adobe 繁黑體 Std B" pitchFamily="34" charset="-120"/>
              </a:rPr>
              <a:t>為基礎，適合設計成需要各種功能用途的高新塑膠。</a:t>
            </a:r>
            <a:endParaRPr lang="en-US" altLang="zh-TW" sz="2800" b="1" dirty="0" smtClean="0">
              <a:latin typeface="Adobe 繁黑體 Std B" pitchFamily="34" charset="-120"/>
              <a:ea typeface="Adobe 繁黑體 Std B" pitchFamily="34" charset="-120"/>
            </a:endParaRPr>
          </a:p>
          <a:p>
            <a:pPr>
              <a:spcBef>
                <a:spcPts val="0"/>
              </a:spcBef>
              <a:buFont typeface="Wingdings" pitchFamily="2" charset="2"/>
              <a:buChar char="l"/>
            </a:pPr>
            <a:r>
              <a:rPr lang="en-US" altLang="zh-TW" sz="2800" b="1" dirty="0" smtClean="0">
                <a:solidFill>
                  <a:schemeClr val="tx2">
                    <a:lumMod val="50000"/>
                    <a:lumOff val="50000"/>
                  </a:schemeClr>
                </a:solidFill>
                <a:latin typeface="Adobe 繁黑體 Std B" pitchFamily="34" charset="-120"/>
                <a:ea typeface="Adobe 繁黑體 Std B" pitchFamily="34" charset="-120"/>
              </a:rPr>
              <a:t>KAPEX</a:t>
            </a:r>
            <a:r>
              <a:rPr lang="zh-TW" altLang="en-US" sz="2800" b="1" dirty="0" smtClean="0">
                <a:solidFill>
                  <a:schemeClr val="tx2">
                    <a:lumMod val="50000"/>
                    <a:lumOff val="50000"/>
                  </a:schemeClr>
                </a:solidFill>
                <a:latin typeface="Adobe 繁黑體 Std B" pitchFamily="34" charset="-120"/>
                <a:ea typeface="Adobe 繁黑體 Std B" pitchFamily="34" charset="-120"/>
              </a:rPr>
              <a:t>  綠色材料</a:t>
            </a:r>
            <a:r>
              <a:rPr lang="en-US" altLang="zh-TW" sz="4000" b="1" dirty="0" smtClean="0">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添加</a:t>
            </a:r>
            <a:r>
              <a:rPr lang="en-US" altLang="zh-TW" sz="2800" b="1" dirty="0" smtClean="0">
                <a:latin typeface="Adobe 繁黑體 Std B" pitchFamily="34" charset="-120"/>
                <a:ea typeface="Adobe 繁黑體 Std B" pitchFamily="34" charset="-120"/>
              </a:rPr>
              <a:t>r-PET</a:t>
            </a:r>
            <a:r>
              <a:rPr lang="zh-TW" altLang="en-US" sz="2800" b="1" dirty="0" smtClean="0">
                <a:latin typeface="Adobe 繁黑體 Std B" pitchFamily="34" charset="-120"/>
                <a:ea typeface="Adobe 繁黑體 Std B" pitchFamily="34" charset="-120"/>
              </a:rPr>
              <a:t>、</a:t>
            </a:r>
            <a:r>
              <a:rPr lang="en-US" altLang="zh-TW" sz="2800" b="1" dirty="0" smtClean="0">
                <a:latin typeface="Adobe 繁黑體 Std B" pitchFamily="34" charset="-120"/>
                <a:ea typeface="Adobe 繁黑體 Std B" pitchFamily="34" charset="-120"/>
              </a:rPr>
              <a:t>r-PC</a:t>
            </a:r>
            <a:r>
              <a:rPr lang="zh-TW" altLang="en-US" sz="2800" b="1" dirty="0" smtClean="0">
                <a:latin typeface="Adobe 繁黑體 Std B" pitchFamily="34" charset="-120"/>
                <a:ea typeface="Adobe 繁黑體 Std B" pitchFamily="34" charset="-120"/>
              </a:rPr>
              <a:t>的合膠，至少含有</a:t>
            </a:r>
            <a:r>
              <a:rPr lang="en-US" altLang="zh-TW" sz="2800" b="1" dirty="0" smtClean="0">
                <a:latin typeface="Adobe 繁黑體 Std B" pitchFamily="34" charset="-120"/>
                <a:ea typeface="Adobe 繁黑體 Std B" pitchFamily="34" charset="-120"/>
              </a:rPr>
              <a:t>30%</a:t>
            </a:r>
            <a:r>
              <a:rPr lang="zh-TW" altLang="en-US" sz="2800" b="1" dirty="0" smtClean="0">
                <a:latin typeface="Adobe 繁黑體 Std B" pitchFamily="34" charset="-120"/>
                <a:ea typeface="Adobe 繁黑體 Std B" pitchFamily="34" charset="-120"/>
              </a:rPr>
              <a:t>消費性環保回收之</a:t>
            </a:r>
            <a:r>
              <a:rPr lang="en-US" altLang="zh-TW" sz="2800" b="1" dirty="0" smtClean="0">
                <a:latin typeface="Adobe 繁黑體 Std B" pitchFamily="34" charset="-120"/>
                <a:ea typeface="Adobe 繁黑體 Std B" pitchFamily="34" charset="-120"/>
              </a:rPr>
              <a:t>PET</a:t>
            </a:r>
            <a:r>
              <a:rPr lang="zh-TW" altLang="en-US" sz="2800" b="1" dirty="0" smtClean="0">
                <a:latin typeface="Adobe 繁黑體 Std B" pitchFamily="34" charset="-120"/>
                <a:ea typeface="Adobe 繁黑體 Std B" pitchFamily="34" charset="-120"/>
              </a:rPr>
              <a:t>、</a:t>
            </a:r>
            <a:r>
              <a:rPr lang="en-US" altLang="zh-TW" sz="2800" b="1" dirty="0" smtClean="0">
                <a:latin typeface="Adobe 繁黑體 Std B" pitchFamily="34" charset="-120"/>
                <a:ea typeface="Adobe 繁黑體 Std B" pitchFamily="34" charset="-120"/>
              </a:rPr>
              <a:t>PC</a:t>
            </a:r>
            <a:r>
              <a:rPr lang="zh-TW" altLang="en-US" sz="2800" b="1" dirty="0" smtClean="0">
                <a:latin typeface="Adobe 繁黑體 Std B" pitchFamily="34" charset="-120"/>
                <a:ea typeface="Adobe 繁黑體 Std B" pitchFamily="34" charset="-120"/>
              </a:rPr>
              <a:t>，具優異特性並符合</a:t>
            </a:r>
            <a:r>
              <a:rPr lang="en-US" altLang="zh-TW" sz="2800" b="1" dirty="0" smtClean="0">
                <a:latin typeface="Adobe 繁黑體 Std B" pitchFamily="34" charset="-120"/>
                <a:ea typeface="Adobe 繁黑體 Std B" pitchFamily="34" charset="-120"/>
              </a:rPr>
              <a:t>EPEAT</a:t>
            </a:r>
            <a:r>
              <a:rPr lang="zh-TW" altLang="en-US" sz="2800" b="1" dirty="0" smtClean="0">
                <a:latin typeface="Adobe 繁黑體 Std B" pitchFamily="34" charset="-120"/>
                <a:ea typeface="Adobe 繁黑體 Std B" pitchFamily="34" charset="-120"/>
              </a:rPr>
              <a:t>法規之要求。</a:t>
            </a:r>
            <a:endParaRPr lang="en-US" altLang="zh-TW" sz="2800" b="1" dirty="0" smtClean="0">
              <a:latin typeface="Adobe 繁黑體 Std B" pitchFamily="34" charset="-120"/>
              <a:ea typeface="Adobe 繁黑體 Std B" pitchFamily="34" charset="-120"/>
            </a:endParaRPr>
          </a:p>
          <a:p>
            <a:pPr marL="171450" indent="-514350">
              <a:buFont typeface="Wingdings" pitchFamily="2" charset="2"/>
              <a:buChar char="l"/>
            </a:pPr>
            <a:endParaRPr lang="zh-TW" altLang="en-US" b="1" dirty="0" smtClean="0">
              <a:solidFill>
                <a:schemeClr val="tx2">
                  <a:lumMod val="50000"/>
                  <a:lumOff val="50000"/>
                </a:schemeClr>
              </a:solidFill>
              <a:latin typeface="Adobe 繁黑體 Std B" pitchFamily="34" charset="-120"/>
              <a:ea typeface="Adobe 繁黑體 Std B"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in)">
                                      <p:cBhvr>
                                        <p:cTn id="11" dur="500"/>
                                        <p:tgtEl>
                                          <p:spTgt spid="4"/>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par>
                          <p:cTn id="16" fill="hold">
                            <p:stCondLst>
                              <p:cond delay="1500"/>
                            </p:stCondLst>
                            <p:childTnLst>
                              <p:par>
                                <p:cTn id="17" presetID="4"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i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Dragon</Template>
  <TotalTime>213</TotalTime>
  <Words>834</Words>
  <Application>Microsoft Office PowerPoint</Application>
  <PresentationFormat>如螢幕大小 (4:3)</PresentationFormat>
  <Paragraphs>70</Paragraphs>
  <Slides>8</Slides>
  <Notes>1</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龍騰四海</vt:lpstr>
      <vt:lpstr>投影片 1</vt:lpstr>
      <vt:lpstr>簡介</vt:lpstr>
      <vt:lpstr>沿革</vt:lpstr>
      <vt:lpstr>環境政策</vt:lpstr>
      <vt:lpstr>產品</vt:lpstr>
      <vt:lpstr>Mapex（尼龍改性樹脂 ）</vt:lpstr>
      <vt:lpstr>Aplax（聚丙烯改性樹脂）</vt:lpstr>
      <vt:lpstr>Kapex（聚碳酸脂改性樹脂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校外參訪— 晉倫科技股份有限公司</dc:title>
  <dc:creator>USER</dc:creator>
  <cp:lastModifiedBy>迪奇</cp:lastModifiedBy>
  <cp:revision>50</cp:revision>
  <dcterms:created xsi:type="dcterms:W3CDTF">2014-12-30T16:10:35Z</dcterms:created>
  <dcterms:modified xsi:type="dcterms:W3CDTF">2015-01-07T01:22:40Z</dcterms:modified>
</cp:coreProperties>
</file>